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748" autoAdjust="0"/>
  </p:normalViewPr>
  <p:slideViewPr>
    <p:cSldViewPr snapToGrid="0" showGuides="1">
      <p:cViewPr varScale="1">
        <p:scale>
          <a:sx n="102" d="100"/>
          <a:sy n="102" d="100"/>
        </p:scale>
        <p:origin x="1536" y="297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solidFill>
                  <a:srgbClr val="303030"/>
                </a:solidFill>
                <a:effectLst/>
                <a:latin typeface="Arial" panose="020B0604020202020204" pitchFamily="34" charset="0"/>
                <a:ea typeface="Arial" panose="020B0604020202020204" pitchFamily="34" charset="0"/>
                <a:cs typeface="Lato" panose="020F0502020204030203" pitchFamily="34" charset="0"/>
              </a:rPr>
              <a:t>This approach to classifying data separates DHIS2 from many of the traditional health information software. The fact that every data value within DHIS2 consists of these 3 core dimensions independent of any particular source or data collection form means that many different data sources can be integrated into a one single DHIS2 database.</a:t>
            </a:r>
            <a:endParaRPr lang="en-US" sz="1800" noProof="0" dirty="0">
              <a:effectLst/>
              <a:latin typeface="Lato" panose="020F0502020204030203" pitchFamily="34" charset="0"/>
              <a:ea typeface="Lato" panose="020F0502020204030203" pitchFamily="34" charset="0"/>
              <a:cs typeface="Lato" panose="020F0502020204030203" pitchFamily="34" charset="0"/>
            </a:endParaRPr>
          </a:p>
          <a:p>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noProof="0" dirty="0">
                <a:solidFill>
                  <a:srgbClr val="303030"/>
                </a:solidFill>
                <a:effectLst/>
                <a:latin typeface="Arial" panose="020B0604020202020204" pitchFamily="34" charset="0"/>
                <a:ea typeface="Arial" panose="020B0604020202020204" pitchFamily="34" charset="0"/>
              </a:rPr>
              <a:t>In summary, we learned that each data value in DHIS2 will have at least these three dimensions associated with it: Data Element, the “what,” </a:t>
            </a:r>
            <a:r>
              <a:rPr lang="en-GB" sz="1800" noProof="0" dirty="0">
                <a:solidFill>
                  <a:srgbClr val="303030"/>
                </a:solidFill>
                <a:effectLst/>
                <a:latin typeface="Arial" panose="020B0604020202020204" pitchFamily="34" charset="0"/>
                <a:ea typeface="Arial" panose="020B0604020202020204" pitchFamily="34" charset="0"/>
              </a:rPr>
              <a:t>Organisation</a:t>
            </a:r>
            <a:r>
              <a:rPr lang="en-US" sz="1800" noProof="0" dirty="0">
                <a:solidFill>
                  <a:srgbClr val="303030"/>
                </a:solidFill>
                <a:effectLst/>
                <a:latin typeface="Arial" panose="020B0604020202020204" pitchFamily="34" charset="0"/>
                <a:ea typeface="Arial" panose="020B0604020202020204" pitchFamily="34" charset="0"/>
              </a:rPr>
              <a:t> unit, the “where” and “Period”, the “when”. Together they are considered “meta-data” because they provide context to data values and enable us to classify and analyze the data as well as enable integration of data from various sources.</a:t>
            </a:r>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marR="0">
              <a:lnSpc>
                <a:spcPct val="150000"/>
              </a:lnSpc>
              <a:spcBef>
                <a:spcPts val="0"/>
              </a:spcBef>
              <a:spcAft>
                <a:spcPts val="0"/>
              </a:spcAft>
            </a:pPr>
            <a:r>
              <a:rPr lang="en-US" sz="1800" noProof="0" dirty="0">
                <a:effectLst/>
                <a:latin typeface="Arial" panose="020B0604020202020204" pitchFamily="34" charset="0"/>
                <a:ea typeface="Arial" panose="020B0604020202020204" pitchFamily="34" charset="0"/>
                <a:cs typeface="Lato" panose="020F0502020204030203" pitchFamily="34" charset="0"/>
              </a:rPr>
              <a:t>In the feature overview section, you learned that DHIS2 is a web-based platform offering tools for collection, data validation, analysis, and presentation of data. </a:t>
            </a:r>
            <a:endParaRPr lang="en-US" sz="1800" noProof="0" dirty="0">
              <a:effectLst/>
              <a:latin typeface="Lato" panose="020F0502020204030203" pitchFamily="34" charset="0"/>
              <a:ea typeface="Lato" panose="020F0502020204030203" pitchFamily="34" charset="0"/>
              <a:cs typeface="Lato" panose="020F0502020204030203" pitchFamily="34" charset="0"/>
            </a:endParaRPr>
          </a:p>
          <a:p>
            <a:pPr marL="0" marR="0">
              <a:lnSpc>
                <a:spcPct val="150000"/>
              </a:lnSpc>
              <a:spcBef>
                <a:spcPts val="0"/>
              </a:spcBef>
              <a:spcAft>
                <a:spcPts val="0"/>
              </a:spcAft>
            </a:pPr>
            <a:r>
              <a:rPr lang="es-ES" sz="1800" dirty="0">
                <a:effectLst/>
                <a:latin typeface="Arial" panose="020B0604020202020204" pitchFamily="34" charset="0"/>
                <a:ea typeface="Arial" panose="020B0604020202020204" pitchFamily="34" charset="0"/>
                <a:cs typeface="Lato" panose="020F0502020204030203" pitchFamily="34" charset="0"/>
              </a:rPr>
              <a:t> </a:t>
            </a: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But how are data organized within DHIS2 to enable these capabilities? </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noProof="0" dirty="0">
                <a:effectLst/>
                <a:latin typeface="Arial" panose="020B0604020202020204" pitchFamily="34" charset="0"/>
                <a:ea typeface="Arial" panose="020B0604020202020204" pitchFamily="34" charset="0"/>
              </a:rPr>
              <a:t>In this video, we will take a look at the three building blocks or data dimensions associated with all aggregate data values in DHIS2. They are called "data elements," "organization units," and "periods." </a:t>
            </a:r>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noProof="0" dirty="0">
                <a:effectLst/>
                <a:latin typeface="Arial" panose="020B0604020202020204" pitchFamily="34" charset="0"/>
                <a:ea typeface="Arial" panose="020B0604020202020204" pitchFamily="34" charset="0"/>
              </a:rPr>
              <a:t>These three data dimensions are referred to as metadata in DHIS2 as they provide information we can use to classify and organize the data. "Data Elements" represent “what” is being measured, "Organization units" refers to “where” the data were collected, and “Periods” represent the “when” dimension. </a:t>
            </a:r>
            <a:endParaRPr lang="en-US" sz="1800"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noProof="0" dirty="0">
                <a:effectLst/>
                <a:latin typeface="Arial" panose="020B0604020202020204" pitchFamily="34" charset="0"/>
                <a:ea typeface="Arial" panose="020B0604020202020204" pitchFamily="34" charset="0"/>
              </a:rPr>
              <a:t>While data are routinely entered using data entry apps, these 3 dimensions are pre-defined. Together, they provide relevant context for the data to be understood. </a:t>
            </a:r>
            <a:endParaRPr lang="en-US" sz="1800"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effectLst/>
                <a:latin typeface="Arial" panose="020B0604020202020204" pitchFamily="34" charset="0"/>
                <a:ea typeface="Arial" panose="020B0604020202020204" pitchFamily="34" charset="0"/>
                <a:cs typeface="Lato" panose="020F0502020204030203" pitchFamily="34" charset="0"/>
              </a:rPr>
              <a:t>Let's take a look at an example. If there is a data value of 39, this value on its own does not give us enough context. By attaching the “what”, “where” and “when” dimensions to the value, we have a better idea of what it represents.</a:t>
            </a:r>
            <a:endParaRPr lang="en-US" sz="1800" noProof="0" dirty="0">
              <a:effectLst/>
              <a:latin typeface="Lato" panose="020F0502020204030203" pitchFamily="34" charset="0"/>
              <a:ea typeface="Lato" panose="020F0502020204030203" pitchFamily="34" charset="0"/>
              <a:cs typeface="Lato" panose="020F0502020204030203" pitchFamily="34" charset="0"/>
            </a:endParaRPr>
          </a:p>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solidFill>
                  <a:srgbClr val="000000"/>
                </a:solidFill>
                <a:effectLst/>
                <a:sym typeface=""/>
              </a:rPr>
              <a:t>Let's suppose that the value 39 represents the number of positive malaria cases. This represents what is being measured, the Data Element or the “what” dimension. These cases were reported in “</a:t>
            </a:r>
            <a:r>
              <a:rPr lang="en-US" dirty="0" err="1">
                <a:solidFill>
                  <a:srgbClr val="000000"/>
                </a:solidFill>
                <a:effectLst/>
                <a:sym typeface=""/>
              </a:rPr>
              <a:t>Namchala</a:t>
            </a:r>
            <a:r>
              <a:rPr lang="en-US" dirty="0">
                <a:solidFill>
                  <a:srgbClr val="000000"/>
                </a:solidFill>
                <a:effectLst/>
                <a:sym typeface=""/>
              </a:rPr>
              <a:t> Health Centre”. This constitutes the geographical frame, the Organization Unit or the “where” dimension. And lastly, we need to add a time frame, in this case, “October, 2020”, the Period or the when dimension.  </a:t>
            </a:r>
          </a:p>
          <a:p>
            <a:endParaRPr lang="es-ES" dirty="0">
              <a:solidFill>
                <a:srgbClr val="000000"/>
              </a:solidFill>
              <a:sym typeface=""/>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noProof="0" dirty="0">
                <a:effectLst/>
                <a:latin typeface="Arial" panose="020B0604020202020204" pitchFamily="34" charset="0"/>
                <a:ea typeface="Arial" panose="020B0604020202020204" pitchFamily="34" charset="0"/>
              </a:rPr>
              <a:t>You can see that when we attach these three dimensions to the data value, you can now understand what that value represents: there were 39 cases of malaria in </a:t>
            </a:r>
            <a:r>
              <a:rPr lang="en-US" sz="1800" noProof="0" dirty="0" err="1">
                <a:effectLst/>
                <a:latin typeface="Arial" panose="020B0604020202020204" pitchFamily="34" charset="0"/>
                <a:ea typeface="Arial" panose="020B0604020202020204" pitchFamily="34" charset="0"/>
              </a:rPr>
              <a:t>Namchala</a:t>
            </a:r>
            <a:r>
              <a:rPr lang="en-US" sz="1800" noProof="0" dirty="0">
                <a:effectLst/>
                <a:latin typeface="Arial" panose="020B0604020202020204" pitchFamily="34" charset="0"/>
                <a:ea typeface="Arial" panose="020B0604020202020204" pitchFamily="34" charset="0"/>
              </a:rPr>
              <a:t> Health Centre in October 2020.</a:t>
            </a:r>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notesSlide" Target="../notesSlides/notesSlide10.xml"/><Relationship Id="rId21" Type="http://schemas.openxmlformats.org/officeDocument/2006/relationships/image" Target="../media/image49.png"/><Relationship Id="rId7" Type="http://schemas.openxmlformats.org/officeDocument/2006/relationships/image" Target="../media/image34.sv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slideLayout" Target="../slideLayouts/slideLayout4.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tags" Target="../tags/tag11.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24.svg"/><Relationship Id="rId15" Type="http://schemas.openxmlformats.org/officeDocument/2006/relationships/image" Target="../media/image43.png"/><Relationship Id="rId10" Type="http://schemas.openxmlformats.org/officeDocument/2006/relationships/image" Target="../media/image37.png"/><Relationship Id="rId19" Type="http://schemas.openxmlformats.org/officeDocument/2006/relationships/image" Target="../media/image47.png"/><Relationship Id="rId4" Type="http://schemas.openxmlformats.org/officeDocument/2006/relationships/image" Target="../media/image23.png"/><Relationship Id="rId9" Type="http://schemas.openxmlformats.org/officeDocument/2006/relationships/image" Target="../media/image36.svg"/><Relationship Id="rId14" Type="http://schemas.openxmlformats.org/officeDocument/2006/relationships/image" Target="../media/image42.svg"/><Relationship Id="rId22" Type="http://schemas.openxmlformats.org/officeDocument/2006/relationships/image" Target="../media/image50.sv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36.svg"/><Relationship Id="rId2" Type="http://schemas.openxmlformats.org/officeDocument/2006/relationships/slideLayout" Target="../slideLayouts/slideLayout38.xml"/><Relationship Id="rId1" Type="http://schemas.openxmlformats.org/officeDocument/2006/relationships/tags" Target="../tags/tag1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notesSlide" Target="../notesSlides/notesSlide2.xml"/><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2.sv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4.xml"/><Relationship Id="rId7" Type="http://schemas.openxmlformats.org/officeDocument/2006/relationships/image" Target="../media/image34.sv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33.pn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5.xml"/><Relationship Id="rId7" Type="http://schemas.openxmlformats.org/officeDocument/2006/relationships/image" Target="../media/image36.svg"/><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notesSlide" Target="../notesSlides/notesSlide6.xml"/><Relationship Id="rId7" Type="http://schemas.openxmlformats.org/officeDocument/2006/relationships/image" Target="../media/image36.sv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slideLayout" Target="../slideLayouts/slideLayout5.xml"/><Relationship Id="rId16" Type="http://schemas.openxmlformats.org/officeDocument/2006/relationships/image" Target="../media/image46.png"/><Relationship Id="rId20" Type="http://schemas.openxmlformats.org/officeDocument/2006/relationships/image" Target="../media/image50.svg"/><Relationship Id="rId1" Type="http://schemas.openxmlformats.org/officeDocument/2006/relationships/tags" Target="../tags/tag7.xml"/><Relationship Id="rId6" Type="http://schemas.openxmlformats.org/officeDocument/2006/relationships/image" Target="../media/image35.png"/><Relationship Id="rId11" Type="http://schemas.openxmlformats.org/officeDocument/2006/relationships/image" Target="../media/image41.png"/><Relationship Id="rId5" Type="http://schemas.openxmlformats.org/officeDocument/2006/relationships/image" Target="../media/image34.svg"/><Relationship Id="rId15" Type="http://schemas.openxmlformats.org/officeDocument/2006/relationships/image" Target="../media/image45.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3.png"/><Relationship Id="rId9" Type="http://schemas.openxmlformats.org/officeDocument/2006/relationships/image" Target="../media/image39.png"/><Relationship Id="rId14" Type="http://schemas.openxmlformats.org/officeDocument/2006/relationships/image" Target="../media/image44.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8.xml"/><Relationship Id="rId7" Type="http://schemas.openxmlformats.org/officeDocument/2006/relationships/image" Target="../media/image36.sv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4.sv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What, Where, and When in DHIS2</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Introduction to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2904"/>
    </mc:Choice>
    <mc:Fallback xmlns="">
      <p:transition spd="slow"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wrap="square" rtlCol="0">
            <a:spAutoFit/>
          </a:bodyPr>
          <a:lstStyle/>
          <a:p>
            <a:pPr algn="ctr">
              <a:buClr>
                <a:srgbClr val="008CCF"/>
              </a:buClr>
            </a:pPr>
            <a:r>
              <a:rPr lang="en-US" sz="2400" dirty="0">
                <a:solidFill>
                  <a:schemeClr val="bg1"/>
                </a:solidFill>
              </a:rPr>
              <a:t>“What”</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wrap="square" rtlCol="0">
            <a:spAutoFit/>
          </a:bodyPr>
          <a:lstStyle/>
          <a:p>
            <a:pPr algn="ctr">
              <a:buClr>
                <a:srgbClr val="008CCF"/>
              </a:buClr>
            </a:pPr>
            <a:r>
              <a:rPr lang="en-US" sz="2400" dirty="0">
                <a:solidFill>
                  <a:schemeClr val="bg1"/>
                </a:solidFill>
              </a:rPr>
              <a:t>“Where”</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wrap="square" rtlCol="0">
            <a:spAutoFit/>
          </a:bodyPr>
          <a:lstStyle/>
          <a:p>
            <a:pPr algn="ctr">
              <a:buClr>
                <a:srgbClr val="008CCF"/>
              </a:buClr>
            </a:pPr>
            <a:r>
              <a:rPr lang="en-US" sz="2400" dirty="0">
                <a:solidFill>
                  <a:schemeClr val="bg1"/>
                </a:solidFill>
              </a:rPr>
              <a:t>“When”</a:t>
            </a:r>
          </a:p>
        </p:txBody>
      </p:sp>
      <p:pic>
        <p:nvPicPr>
          <p:cNvPr id="9" name="Picture 2">
            <a:extLst>
              <a:ext uri="{FF2B5EF4-FFF2-40B4-BE49-F238E27FC236}">
                <a16:creationId xmlns:a16="http://schemas.microsoft.com/office/drawing/2014/main" id="{CDD83956-33B6-43AA-A56E-2E0E1B3827E3}"/>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name="adj1" fmla="val 66738"/>
              <a:gd name="adj2" fmla="val 46927"/>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wrap="square" rtlCol="0">
            <a:spAutoFit/>
          </a:bodyPr>
          <a:lstStyle/>
          <a:p>
            <a:pPr algn="l">
              <a:buClr>
                <a:srgbClr val="008CCF"/>
              </a:buClr>
            </a:pPr>
            <a:r>
              <a:rPr lang="en-US" sz="2400" dirty="0"/>
              <a:t>Data elements</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wrap="square" rtlCol="0">
            <a:spAutoFit/>
          </a:bodyPr>
          <a:lstStyle/>
          <a:p>
            <a:pPr algn="ctr">
              <a:buClr>
                <a:srgbClr val="008CCF"/>
              </a:buClr>
            </a:pPr>
            <a:r>
              <a:rPr lang="en-GB" sz="2400" dirty="0"/>
              <a:t>Organisation</a:t>
            </a:r>
            <a:r>
              <a:rPr lang="en-US" sz="2400" dirty="0"/>
              <a:t> units</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wrap="square" rtlCol="0">
            <a:spAutoFit/>
          </a:bodyPr>
          <a:lstStyle/>
          <a:p>
            <a:pPr algn="ctr">
              <a:buClr>
                <a:srgbClr val="008CCF"/>
              </a:buClr>
            </a:pPr>
            <a:r>
              <a:rPr lang="en-US" sz="2400" dirty="0"/>
              <a:t>Periods</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id="46" name="Graphic 45" descr="Smart Phone with solid fill">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id="48" name="Graphic 47" descr="Speech with solid fill">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wrap="square" lIns="0" tIns="0" rIns="0" bIns="0" rtlCol="0">
                <a:spAutoFit/>
              </a:bodyPr>
              <a:lstStyle/>
              <a:p>
                <a:pPr algn="ctr">
                  <a:buClr>
                    <a:srgbClr val="008CCF"/>
                  </a:buClr>
                </a:pPr>
                <a:r>
                  <a:rPr lang="en-US" sz="2000" dirty="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id="57" name="Graphic 56" descr="Cloud with solid fill">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wrap="square" lIns="0" tIns="0" rIns="0" bIns="0" rtlCol="0">
                <a:spAutoFit/>
              </a:bodyPr>
              <a:lstStyle/>
              <a:p>
                <a:pPr algn="ctr">
                  <a:buClr>
                    <a:srgbClr val="008CCF"/>
                  </a:buClr>
                </a:pPr>
                <a:r>
                  <a:rPr lang="en-US" sz="2000" dirty="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w="22225" cap="rnd">
              <a:solidFill>
                <a:schemeClr val="tx2"/>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w="22225" cap="rnd">
              <a:solidFill>
                <a:schemeClr val="accent1"/>
              </a:solidFill>
              <a:prstDash val="sysDot"/>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w="22225" cap="rnd">
              <a:solidFill>
                <a:schemeClr val="tx2"/>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Metadata </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xmlns:p14="http://schemas.microsoft.com/office/powerpoint/2010/main">
    <mc:Choice Requires="p14">
      <p:transition spd="slow" p14:dur="1250" advTm="31488"/>
    </mc:Choice>
    <mc:Fallback xmlns="">
      <p:transition spd="slow" advTm="31488"/>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38000">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14:bounceEnd="38000">
                                          <p:cBhvr additive="base">
                                            <p:cTn id="7" dur="500" fill="hold"/>
                                            <p:tgtEl>
                                              <p:spTgt spid="61"/>
                                            </p:tgtEl>
                                            <p:attrNameLst>
                                              <p:attrName>ppt_x</p:attrName>
                                            </p:attrNameLst>
                                          </p:cBhvr>
                                          <p:tavLst>
                                            <p:tav tm="0">
                                              <p:val>
                                                <p:strVal val="#ppt_x"/>
                                              </p:val>
                                            </p:tav>
                                            <p:tav tm="100000">
                                              <p:val>
                                                <p:strVal val="#ppt_x"/>
                                              </p:val>
                                            </p:tav>
                                          </p:tavLst>
                                        </p:anim>
                                        <p:anim calcmode="lin" valueType="num" p14:bounceEnd="38000">
                                          <p:cBhvr additive="base">
                                            <p:cTn id="8" dur="500" fill="hold"/>
                                            <p:tgtEl>
                                              <p:spTgt spid="6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4"/>
                                            </p:tgtEl>
                                          </p:cBhvr>
                                        </p:animEffect>
                                        <p:set>
                                          <p:cBhvr>
                                            <p:cTn id="54" dur="1" fill="hold">
                                              <p:stCondLst>
                                                <p:cond delay="499"/>
                                              </p:stCondLst>
                                            </p:cTn>
                                            <p:tgtEl>
                                              <p:spTgt spid="4"/>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p:cTn id="87" dur="250" fill="hold"/>
                                            <p:tgtEl>
                                              <p:spTgt spid="44"/>
                                            </p:tgtEl>
                                            <p:attrNameLst>
                                              <p:attrName>ppt_w</p:attrName>
                                            </p:attrNameLst>
                                          </p:cBhvr>
                                          <p:tavLst>
                                            <p:tav tm="0">
                                              <p:val>
                                                <p:fltVal val="0"/>
                                              </p:val>
                                            </p:tav>
                                            <p:tav tm="100000">
                                              <p:val>
                                                <p:strVal val="#ppt_w"/>
                                              </p:val>
                                            </p:tav>
                                          </p:tavLst>
                                        </p:anim>
                                        <p:anim calcmode="lin" valueType="num">
                                          <p:cBhvr>
                                            <p:cTn id="88" dur="250" fill="hold"/>
                                            <p:tgtEl>
                                              <p:spTgt spid="44"/>
                                            </p:tgtEl>
                                            <p:attrNameLst>
                                              <p:attrName>ppt_h</p:attrName>
                                            </p:attrNameLst>
                                          </p:cBhvr>
                                          <p:tavLst>
                                            <p:tav tm="0">
                                              <p:val>
                                                <p:fltVal val="0"/>
                                              </p:val>
                                            </p:tav>
                                            <p:tav tm="100000">
                                              <p:val>
                                                <p:strVal val="#ppt_h"/>
                                              </p:val>
                                            </p:tav>
                                          </p:tavLst>
                                        </p:anim>
                                        <p:animEffect transition="in" filter="fade">
                                          <p:cBhvr>
                                            <p:cTn id="89" dur="250"/>
                                            <p:tgtEl>
                                              <p:spTgt spid="44"/>
                                            </p:tgtEl>
                                          </p:cBhvr>
                                        </p:animEffect>
                                      </p:childTnLst>
                                    </p:cTn>
                                  </p:par>
                                  <p:par>
                                    <p:cTn id="90" presetID="53" presetClass="entr" presetSubtype="16"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p:cTn id="92" dur="250" fill="hold"/>
                                            <p:tgtEl>
                                              <p:spTgt spid="45"/>
                                            </p:tgtEl>
                                            <p:attrNameLst>
                                              <p:attrName>ppt_w</p:attrName>
                                            </p:attrNameLst>
                                          </p:cBhvr>
                                          <p:tavLst>
                                            <p:tav tm="0">
                                              <p:val>
                                                <p:fltVal val="0"/>
                                              </p:val>
                                            </p:tav>
                                            <p:tav tm="100000">
                                              <p:val>
                                                <p:strVal val="#ppt_w"/>
                                              </p:val>
                                            </p:tav>
                                          </p:tavLst>
                                        </p:anim>
                                        <p:anim calcmode="lin" valueType="num">
                                          <p:cBhvr>
                                            <p:cTn id="93" dur="250" fill="hold"/>
                                            <p:tgtEl>
                                              <p:spTgt spid="45"/>
                                            </p:tgtEl>
                                            <p:attrNameLst>
                                              <p:attrName>ppt_h</p:attrName>
                                            </p:attrNameLst>
                                          </p:cBhvr>
                                          <p:tavLst>
                                            <p:tav tm="0">
                                              <p:val>
                                                <p:fltVal val="0"/>
                                              </p:val>
                                            </p:tav>
                                            <p:tav tm="100000">
                                              <p:val>
                                                <p:strVal val="#ppt_h"/>
                                              </p:val>
                                            </p:tav>
                                          </p:tavLst>
                                        </p:anim>
                                        <p:animEffect transition="in" filter="fade">
                                          <p:cBhvr>
                                            <p:cTn id="94" dur="250"/>
                                            <p:tgtEl>
                                              <p:spTgt spid="45"/>
                                            </p:tgtEl>
                                          </p:cBhvr>
                                        </p:animEffect>
                                      </p:childTnLst>
                                    </p:cTn>
                                  </p:par>
                                  <p:par>
                                    <p:cTn id="95" presetID="53" presetClass="entr" presetSubtype="16" fill="hold" nodeType="withEffect">
                                      <p:stCondLst>
                                        <p:cond delay="0"/>
                                      </p:stCondLst>
                                      <p:childTnLst>
                                        <p:set>
                                          <p:cBhvr>
                                            <p:cTn id="96" dur="1" fill="hold">
                                              <p:stCondLst>
                                                <p:cond delay="0"/>
                                              </p:stCondLst>
                                            </p:cTn>
                                            <p:tgtEl>
                                              <p:spTgt spid="50"/>
                                            </p:tgtEl>
                                            <p:attrNameLst>
                                              <p:attrName>style.visibility</p:attrName>
                                            </p:attrNameLst>
                                          </p:cBhvr>
                                          <p:to>
                                            <p:strVal val="visible"/>
                                          </p:to>
                                        </p:set>
                                        <p:anim calcmode="lin" valueType="num">
                                          <p:cBhvr>
                                            <p:cTn id="97" dur="250" fill="hold"/>
                                            <p:tgtEl>
                                              <p:spTgt spid="50"/>
                                            </p:tgtEl>
                                            <p:attrNameLst>
                                              <p:attrName>ppt_w</p:attrName>
                                            </p:attrNameLst>
                                          </p:cBhvr>
                                          <p:tavLst>
                                            <p:tav tm="0">
                                              <p:val>
                                                <p:fltVal val="0"/>
                                              </p:val>
                                            </p:tav>
                                            <p:tav tm="100000">
                                              <p:val>
                                                <p:strVal val="#ppt_w"/>
                                              </p:val>
                                            </p:tav>
                                          </p:tavLst>
                                        </p:anim>
                                        <p:anim calcmode="lin" valueType="num">
                                          <p:cBhvr>
                                            <p:cTn id="98" dur="250" fill="hold"/>
                                            <p:tgtEl>
                                              <p:spTgt spid="50"/>
                                            </p:tgtEl>
                                            <p:attrNameLst>
                                              <p:attrName>ppt_h</p:attrName>
                                            </p:attrNameLst>
                                          </p:cBhvr>
                                          <p:tavLst>
                                            <p:tav tm="0">
                                              <p:val>
                                                <p:fltVal val="0"/>
                                              </p:val>
                                            </p:tav>
                                            <p:tav tm="100000">
                                              <p:val>
                                                <p:strVal val="#ppt_h"/>
                                              </p:val>
                                            </p:tav>
                                          </p:tavLst>
                                        </p:anim>
                                        <p:animEffect transition="in" filter="fade">
                                          <p:cBhvr>
                                            <p:cTn id="99" dur="250"/>
                                            <p:tgtEl>
                                              <p:spTgt spid="50"/>
                                            </p:tgtEl>
                                          </p:cBhvr>
                                        </p:animEffect>
                                      </p:childTnLst>
                                    </p:cTn>
                                  </p:par>
                                  <p:par>
                                    <p:cTn id="100" presetID="53" presetClass="entr" presetSubtype="16" fill="hold" nodeType="withEffect">
                                      <p:stCondLst>
                                        <p:cond delay="0"/>
                                      </p:stCondLst>
                                      <p:childTnLst>
                                        <p:set>
                                          <p:cBhvr>
                                            <p:cTn id="101" dur="1" fill="hold">
                                              <p:stCondLst>
                                                <p:cond delay="0"/>
                                              </p:stCondLst>
                                            </p:cTn>
                                            <p:tgtEl>
                                              <p:spTgt spid="51"/>
                                            </p:tgtEl>
                                            <p:attrNameLst>
                                              <p:attrName>style.visibility</p:attrName>
                                            </p:attrNameLst>
                                          </p:cBhvr>
                                          <p:to>
                                            <p:strVal val="visible"/>
                                          </p:to>
                                        </p:set>
                                        <p:anim calcmode="lin" valueType="num">
                                          <p:cBhvr>
                                            <p:cTn id="102" dur="250" fill="hold"/>
                                            <p:tgtEl>
                                              <p:spTgt spid="51"/>
                                            </p:tgtEl>
                                            <p:attrNameLst>
                                              <p:attrName>ppt_w</p:attrName>
                                            </p:attrNameLst>
                                          </p:cBhvr>
                                          <p:tavLst>
                                            <p:tav tm="0">
                                              <p:val>
                                                <p:fltVal val="0"/>
                                              </p:val>
                                            </p:tav>
                                            <p:tav tm="100000">
                                              <p:val>
                                                <p:strVal val="#ppt_w"/>
                                              </p:val>
                                            </p:tav>
                                          </p:tavLst>
                                        </p:anim>
                                        <p:anim calcmode="lin" valueType="num">
                                          <p:cBhvr>
                                            <p:cTn id="103" dur="250" fill="hold"/>
                                            <p:tgtEl>
                                              <p:spTgt spid="51"/>
                                            </p:tgtEl>
                                            <p:attrNameLst>
                                              <p:attrName>ppt_h</p:attrName>
                                            </p:attrNameLst>
                                          </p:cBhvr>
                                          <p:tavLst>
                                            <p:tav tm="0">
                                              <p:val>
                                                <p:fltVal val="0"/>
                                              </p:val>
                                            </p:tav>
                                            <p:tav tm="100000">
                                              <p:val>
                                                <p:strVal val="#ppt_h"/>
                                              </p:val>
                                            </p:tav>
                                          </p:tavLst>
                                        </p:anim>
                                        <p:animEffect transition="in" filter="fade">
                                          <p:cBhvr>
                                            <p:cTn id="104" dur="250"/>
                                            <p:tgtEl>
                                              <p:spTgt spid="51"/>
                                            </p:tgtEl>
                                          </p:cBhvr>
                                        </p:animEffect>
                                      </p:childTnLst>
                                    </p:cTn>
                                  </p:par>
                                  <p:par>
                                    <p:cTn id="105" presetID="53" presetClass="entr" presetSubtype="16"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 calcmode="lin" valueType="num">
                                          <p:cBhvr>
                                            <p:cTn id="107" dur="250" fill="hold"/>
                                            <p:tgtEl>
                                              <p:spTgt spid="52"/>
                                            </p:tgtEl>
                                            <p:attrNameLst>
                                              <p:attrName>ppt_w</p:attrName>
                                            </p:attrNameLst>
                                          </p:cBhvr>
                                          <p:tavLst>
                                            <p:tav tm="0">
                                              <p:val>
                                                <p:fltVal val="0"/>
                                              </p:val>
                                            </p:tav>
                                            <p:tav tm="100000">
                                              <p:val>
                                                <p:strVal val="#ppt_w"/>
                                              </p:val>
                                            </p:tav>
                                          </p:tavLst>
                                        </p:anim>
                                        <p:anim calcmode="lin" valueType="num">
                                          <p:cBhvr>
                                            <p:cTn id="108" dur="250" fill="hold"/>
                                            <p:tgtEl>
                                              <p:spTgt spid="52"/>
                                            </p:tgtEl>
                                            <p:attrNameLst>
                                              <p:attrName>ppt_h</p:attrName>
                                            </p:attrNameLst>
                                          </p:cBhvr>
                                          <p:tavLst>
                                            <p:tav tm="0">
                                              <p:val>
                                                <p:fltVal val="0"/>
                                              </p:val>
                                            </p:tav>
                                            <p:tav tm="100000">
                                              <p:val>
                                                <p:strVal val="#ppt_h"/>
                                              </p:val>
                                            </p:tav>
                                          </p:tavLst>
                                        </p:anim>
                                        <p:animEffect transition="in" filter="fade">
                                          <p:cBhvr>
                                            <p:cTn id="109" dur="250"/>
                                            <p:tgtEl>
                                              <p:spTgt spid="52"/>
                                            </p:tgtEl>
                                          </p:cBhvr>
                                        </p:animEffect>
                                      </p:childTnLst>
                                    </p:cTn>
                                  </p:par>
                                  <p:par>
                                    <p:cTn id="110" presetID="53" presetClass="entr" presetSubtype="16" fill="hold" nodeType="withEffect">
                                      <p:stCondLst>
                                        <p:cond delay="0"/>
                                      </p:stCondLst>
                                      <p:childTnLst>
                                        <p:set>
                                          <p:cBhvr>
                                            <p:cTn id="111" dur="1" fill="hold">
                                              <p:stCondLst>
                                                <p:cond delay="0"/>
                                              </p:stCondLst>
                                            </p:cTn>
                                            <p:tgtEl>
                                              <p:spTgt spid="59"/>
                                            </p:tgtEl>
                                            <p:attrNameLst>
                                              <p:attrName>style.visibility</p:attrName>
                                            </p:attrNameLst>
                                          </p:cBhvr>
                                          <p:to>
                                            <p:strVal val="visible"/>
                                          </p:to>
                                        </p:set>
                                        <p:anim calcmode="lin" valueType="num">
                                          <p:cBhvr>
                                            <p:cTn id="112" dur="250" fill="hold"/>
                                            <p:tgtEl>
                                              <p:spTgt spid="59"/>
                                            </p:tgtEl>
                                            <p:attrNameLst>
                                              <p:attrName>ppt_w</p:attrName>
                                            </p:attrNameLst>
                                          </p:cBhvr>
                                          <p:tavLst>
                                            <p:tav tm="0">
                                              <p:val>
                                                <p:fltVal val="0"/>
                                              </p:val>
                                            </p:tav>
                                            <p:tav tm="100000">
                                              <p:val>
                                                <p:strVal val="#ppt_w"/>
                                              </p:val>
                                            </p:tav>
                                          </p:tavLst>
                                        </p:anim>
                                        <p:anim calcmode="lin" valueType="num">
                                          <p:cBhvr>
                                            <p:cTn id="113" dur="250" fill="hold"/>
                                            <p:tgtEl>
                                              <p:spTgt spid="59"/>
                                            </p:tgtEl>
                                            <p:attrNameLst>
                                              <p:attrName>ppt_h</p:attrName>
                                            </p:attrNameLst>
                                          </p:cBhvr>
                                          <p:tavLst>
                                            <p:tav tm="0">
                                              <p:val>
                                                <p:fltVal val="0"/>
                                              </p:val>
                                            </p:tav>
                                            <p:tav tm="100000">
                                              <p:val>
                                                <p:strVal val="#ppt_h"/>
                                              </p:val>
                                            </p:tav>
                                          </p:tavLst>
                                        </p:anim>
                                        <p:animEffect transition="in" filter="fade">
                                          <p:cBhvr>
                                            <p:cTn id="114" dur="250"/>
                                            <p:tgtEl>
                                              <p:spTgt spid="59"/>
                                            </p:tgtEl>
                                          </p:cBhvr>
                                        </p:animEffect>
                                      </p:childTnLst>
                                    </p:cTn>
                                  </p:par>
                                </p:childTnLst>
                              </p:cTn>
                            </p:par>
                          </p:childTnLst>
                        </p:cTn>
                      </p:par>
                      <p:par>
                        <p:cTn id="115" fill="hold">
                          <p:stCondLst>
                            <p:cond delay="indefinite"/>
                          </p:stCondLst>
                          <p:childTnLst>
                            <p:par>
                              <p:cTn id="116" fill="hold">
                                <p:stCondLst>
                                  <p:cond delay="0"/>
                                </p:stCondLst>
                                <p:childTnLst>
                                  <p:par>
                                    <p:cTn id="117" presetID="43" presetClass="path" presetSubtype="0" accel="50000" decel="50000" fill="hold" nodeType="clickEffect">
                                      <p:stCondLst>
                                        <p:cond delay="0"/>
                                      </p:stCondLst>
                                      <p:childTnLst>
                                        <p:animMotion origin="layout" path="M -3.33333E-6 2.96296E-6 L -0.07981 2.96296E-6 C -0.11562 2.96296E-6 -0.15963 -0.04746 -0.15963 -0.08588 L -0.15963 -0.17153 " pathEditMode="relative" rAng="0" ptsTypes="AAAA">
                                          <p:cBhvr>
                                            <p:cTn id="118" dur="500" fill="hold"/>
                                            <p:tgtEl>
                                              <p:spTgt spid="52"/>
                                            </p:tgtEl>
                                            <p:attrNameLst>
                                              <p:attrName>ppt_x</p:attrName>
                                              <p:attrName>ppt_y</p:attrName>
                                            </p:attrNameLst>
                                          </p:cBhvr>
                                          <p:rCtr x="-7982" y="-8588"/>
                                        </p:animMotion>
                                      </p:childTnLst>
                                    </p:cTn>
                                  </p:par>
                                </p:childTnLst>
                              </p:cTn>
                            </p:par>
                            <p:par>
                              <p:cTn id="119" fill="hold">
                                <p:stCondLst>
                                  <p:cond delay="500"/>
                                </p:stCondLst>
                                <p:childTnLst>
                                  <p:par>
                                    <p:cTn id="120" presetID="42" presetClass="exit" presetSubtype="0" fill="hold" nodeType="afterEffect">
                                      <p:stCondLst>
                                        <p:cond delay="0"/>
                                      </p:stCondLst>
                                      <p:childTnLst>
                                        <p:animEffect transition="out" filter="fade">
                                          <p:cBhvr>
                                            <p:cTn id="121" dur="250"/>
                                            <p:tgtEl>
                                              <p:spTgt spid="52"/>
                                            </p:tgtEl>
                                          </p:cBhvr>
                                        </p:animEffect>
                                        <p:anim calcmode="lin" valueType="num">
                                          <p:cBhvr>
                                            <p:cTn id="122" dur="250"/>
                                            <p:tgtEl>
                                              <p:spTgt spid="52"/>
                                            </p:tgtEl>
                                            <p:attrNameLst>
                                              <p:attrName>ppt_x</p:attrName>
                                            </p:attrNameLst>
                                          </p:cBhvr>
                                          <p:tavLst>
                                            <p:tav tm="0">
                                              <p:val>
                                                <p:strVal val="ppt_x"/>
                                              </p:val>
                                            </p:tav>
                                            <p:tav tm="100000">
                                              <p:val>
                                                <p:strVal val="ppt_x"/>
                                              </p:val>
                                            </p:tav>
                                          </p:tavLst>
                                        </p:anim>
                                        <p:anim calcmode="lin" valueType="num">
                                          <p:cBhvr>
                                            <p:cTn id="123" dur="250"/>
                                            <p:tgtEl>
                                              <p:spTgt spid="52"/>
                                            </p:tgtEl>
                                            <p:attrNameLst>
                                              <p:attrName>ppt_y</p:attrName>
                                            </p:attrNameLst>
                                          </p:cBhvr>
                                          <p:tavLst>
                                            <p:tav tm="0">
                                              <p:val>
                                                <p:strVal val="ppt_y"/>
                                              </p:val>
                                            </p:tav>
                                            <p:tav tm="100000">
                                              <p:val>
                                                <p:strVal val="ppt_y+.1"/>
                                              </p:val>
                                            </p:tav>
                                          </p:tavLst>
                                        </p:anim>
                                        <p:set>
                                          <p:cBhvr>
                                            <p:cTn id="124" dur="1" fill="hold">
                                              <p:stCondLst>
                                                <p:cond delay="249"/>
                                              </p:stCondLst>
                                            </p:cTn>
                                            <p:tgtEl>
                                              <p:spTgt spid="52"/>
                                            </p:tgtEl>
                                            <p:attrNameLst>
                                              <p:attrName>style.visibility</p:attrName>
                                            </p:attrNameLst>
                                          </p:cBhvr>
                                          <p:to>
                                            <p:strVal val="hidden"/>
                                          </p:to>
                                        </p:set>
                                      </p:childTnLst>
                                    </p:cTn>
                                  </p:par>
                                </p:childTnLst>
                              </p:cTn>
                            </p:par>
                            <p:par>
                              <p:cTn id="125" fill="hold">
                                <p:stCondLst>
                                  <p:cond delay="750"/>
                                </p:stCondLst>
                                <p:childTnLst>
                                  <p:par>
                                    <p:cTn id="126" presetID="35" presetClass="path" presetSubtype="0" accel="50000" decel="50000" fill="hold" nodeType="afterEffect">
                                      <p:stCondLst>
                                        <p:cond delay="0"/>
                                      </p:stCondLst>
                                      <p:childTnLst>
                                        <p:animMotion origin="layout" path="M 2.70833E-6 -4.44444E-6 L -0.22709 -0.00277 " pathEditMode="relative" rAng="0" ptsTypes="AA">
                                          <p:cBhvr>
                                            <p:cTn id="127" dur="500" fill="hold"/>
                                            <p:tgtEl>
                                              <p:spTgt spid="51"/>
                                            </p:tgtEl>
                                            <p:attrNameLst>
                                              <p:attrName>ppt_x</p:attrName>
                                              <p:attrName>ppt_y</p:attrName>
                                            </p:attrNameLst>
                                          </p:cBhvr>
                                          <p:rCtr x="-11354" y="-139"/>
                                        </p:animMotion>
                                      </p:childTnLst>
                                    </p:cTn>
                                  </p:par>
                                </p:childTnLst>
                              </p:cTn>
                            </p:par>
                            <p:par>
                              <p:cTn id="128" fill="hold">
                                <p:stCondLst>
                                  <p:cond delay="1250"/>
                                </p:stCondLst>
                                <p:childTnLst>
                                  <p:par>
                                    <p:cTn id="129" presetID="42" presetClass="exit" presetSubtype="0" fill="hold" nodeType="afterEffect">
                                      <p:stCondLst>
                                        <p:cond delay="0"/>
                                      </p:stCondLst>
                                      <p:childTnLst>
                                        <p:animEffect transition="out" filter="fade">
                                          <p:cBhvr>
                                            <p:cTn id="130" dur="250"/>
                                            <p:tgtEl>
                                              <p:spTgt spid="51"/>
                                            </p:tgtEl>
                                          </p:cBhvr>
                                        </p:animEffect>
                                        <p:anim calcmode="lin" valueType="num">
                                          <p:cBhvr>
                                            <p:cTn id="131" dur="250"/>
                                            <p:tgtEl>
                                              <p:spTgt spid="51"/>
                                            </p:tgtEl>
                                            <p:attrNameLst>
                                              <p:attrName>ppt_x</p:attrName>
                                            </p:attrNameLst>
                                          </p:cBhvr>
                                          <p:tavLst>
                                            <p:tav tm="0">
                                              <p:val>
                                                <p:strVal val="ppt_x"/>
                                              </p:val>
                                            </p:tav>
                                            <p:tav tm="100000">
                                              <p:val>
                                                <p:strVal val="ppt_x"/>
                                              </p:val>
                                            </p:tav>
                                          </p:tavLst>
                                        </p:anim>
                                        <p:anim calcmode="lin" valueType="num">
                                          <p:cBhvr>
                                            <p:cTn id="132" dur="250"/>
                                            <p:tgtEl>
                                              <p:spTgt spid="51"/>
                                            </p:tgtEl>
                                            <p:attrNameLst>
                                              <p:attrName>ppt_y</p:attrName>
                                            </p:attrNameLst>
                                          </p:cBhvr>
                                          <p:tavLst>
                                            <p:tav tm="0">
                                              <p:val>
                                                <p:strVal val="ppt_y"/>
                                              </p:val>
                                            </p:tav>
                                            <p:tav tm="100000">
                                              <p:val>
                                                <p:strVal val="ppt_y+.1"/>
                                              </p:val>
                                            </p:tav>
                                          </p:tavLst>
                                        </p:anim>
                                        <p:set>
                                          <p:cBhvr>
                                            <p:cTn id="133" dur="1" fill="hold">
                                              <p:stCondLst>
                                                <p:cond delay="249"/>
                                              </p:stCondLst>
                                            </p:cTn>
                                            <p:tgtEl>
                                              <p:spTgt spid="51"/>
                                            </p:tgtEl>
                                            <p:attrNameLst>
                                              <p:attrName>style.visibility</p:attrName>
                                            </p:attrNameLst>
                                          </p:cBhvr>
                                          <p:to>
                                            <p:strVal val="hidden"/>
                                          </p:to>
                                        </p:set>
                                      </p:childTnLst>
                                    </p:cTn>
                                  </p:par>
                                </p:childTnLst>
                              </p:cTn>
                            </p:par>
                            <p:par>
                              <p:cTn id="134" fill="hold">
                                <p:stCondLst>
                                  <p:cond delay="1500"/>
                                </p:stCondLst>
                                <p:childTnLst>
                                  <p:par>
                                    <p:cTn id="135" presetID="50" presetClass="path" presetSubtype="0" accel="50000" decel="50000" fill="hold" nodeType="afterEffect">
                                      <p:stCondLst>
                                        <p:cond delay="0"/>
                                      </p:stCondLst>
                                      <p:childTnLst>
                                        <p:animMotion origin="layout" path="M 2.08333E-6 -3.7037E-7 L -0.08659 -3.7037E-7 C -0.12539 -3.7037E-7 -0.17318 0.04028 -0.17318 0.07292 L -0.17318 0.14607 " pathEditMode="relative" rAng="0" ptsTypes="AAAA">
                                          <p:cBhvr>
                                            <p:cTn id="136" dur="500" fill="hold"/>
                                            <p:tgtEl>
                                              <p:spTgt spid="50"/>
                                            </p:tgtEl>
                                            <p:attrNameLst>
                                              <p:attrName>ppt_x</p:attrName>
                                              <p:attrName>ppt_y</p:attrName>
                                            </p:attrNameLst>
                                          </p:cBhvr>
                                          <p:rCtr x="-8659" y="7292"/>
                                        </p:animMotion>
                                      </p:childTnLst>
                                    </p:cTn>
                                  </p:par>
                                </p:childTnLst>
                              </p:cTn>
                            </p:par>
                            <p:par>
                              <p:cTn id="137" fill="hold">
                                <p:stCondLst>
                                  <p:cond delay="2000"/>
                                </p:stCondLst>
                                <p:childTnLst>
                                  <p:par>
                                    <p:cTn id="138" presetID="42" presetClass="exit" presetSubtype="0" fill="hold" nodeType="afterEffect">
                                      <p:stCondLst>
                                        <p:cond delay="0"/>
                                      </p:stCondLst>
                                      <p:childTnLst>
                                        <p:animEffect transition="out" filter="fade">
                                          <p:cBhvr>
                                            <p:cTn id="139" dur="250"/>
                                            <p:tgtEl>
                                              <p:spTgt spid="50"/>
                                            </p:tgtEl>
                                          </p:cBhvr>
                                        </p:animEffect>
                                        <p:anim calcmode="lin" valueType="num">
                                          <p:cBhvr>
                                            <p:cTn id="140" dur="250"/>
                                            <p:tgtEl>
                                              <p:spTgt spid="50"/>
                                            </p:tgtEl>
                                            <p:attrNameLst>
                                              <p:attrName>ppt_x</p:attrName>
                                            </p:attrNameLst>
                                          </p:cBhvr>
                                          <p:tavLst>
                                            <p:tav tm="0">
                                              <p:val>
                                                <p:strVal val="ppt_x"/>
                                              </p:val>
                                            </p:tav>
                                            <p:tav tm="100000">
                                              <p:val>
                                                <p:strVal val="ppt_x"/>
                                              </p:val>
                                            </p:tav>
                                          </p:tavLst>
                                        </p:anim>
                                        <p:anim calcmode="lin" valueType="num">
                                          <p:cBhvr>
                                            <p:cTn id="141" dur="250"/>
                                            <p:tgtEl>
                                              <p:spTgt spid="50"/>
                                            </p:tgtEl>
                                            <p:attrNameLst>
                                              <p:attrName>ppt_y</p:attrName>
                                            </p:attrNameLst>
                                          </p:cBhvr>
                                          <p:tavLst>
                                            <p:tav tm="0">
                                              <p:val>
                                                <p:strVal val="ppt_y"/>
                                              </p:val>
                                            </p:tav>
                                            <p:tav tm="100000">
                                              <p:val>
                                                <p:strVal val="ppt_y+.1"/>
                                              </p:val>
                                            </p:tav>
                                          </p:tavLst>
                                        </p:anim>
                                        <p:set>
                                          <p:cBhvr>
                                            <p:cTn id="142" dur="1" fill="hold">
                                              <p:stCondLst>
                                                <p:cond delay="249"/>
                                              </p:stCondLst>
                                            </p:cTn>
                                            <p:tgtEl>
                                              <p:spTgt spid="50"/>
                                            </p:tgtEl>
                                            <p:attrNameLst>
                                              <p:attrName>style.visibility</p:attrName>
                                            </p:attrNameLst>
                                          </p:cBhvr>
                                          <p:to>
                                            <p:strVal val="hidden"/>
                                          </p:to>
                                        </p:set>
                                      </p:childTnLst>
                                    </p:cTn>
                                  </p:par>
                                </p:childTnLst>
                              </p:cTn>
                            </p:par>
                            <p:par>
                              <p:cTn id="143" fill="hold">
                                <p:stCondLst>
                                  <p:cond delay="2250"/>
                                </p:stCondLst>
                                <p:childTnLst>
                                  <p:par>
                                    <p:cTn id="144" presetID="43" presetClass="path" presetSubtype="0" accel="50000" decel="50000" fill="hold" nodeType="afterEffect">
                                      <p:stCondLst>
                                        <p:cond delay="0"/>
                                      </p:stCondLst>
                                      <p:childTnLst>
                                        <p:animMotion origin="layout" path="M -6.25E-7 1.85185E-6 L 0.08425 1.85185E-6 C 0.12188 1.85185E-6 0.16849 -0.03982 0.16849 -0.07199 L 0.16849 -0.14375 " pathEditMode="relative" rAng="0" ptsTypes="AAAA">
                                          <p:cBhvr>
                                            <p:cTn id="145" dur="500" fill="hold"/>
                                            <p:tgtEl>
                                              <p:spTgt spid="59"/>
                                            </p:tgtEl>
                                            <p:attrNameLst>
                                              <p:attrName>ppt_x</p:attrName>
                                              <p:attrName>ppt_y</p:attrName>
                                            </p:attrNameLst>
                                          </p:cBhvr>
                                          <p:rCtr x="8424" y="-7199"/>
                                        </p:animMotion>
                                      </p:childTnLst>
                                    </p:cTn>
                                  </p:par>
                                </p:childTnLst>
                              </p:cTn>
                            </p:par>
                            <p:par>
                              <p:cTn id="146" fill="hold">
                                <p:stCondLst>
                                  <p:cond delay="2750"/>
                                </p:stCondLst>
                                <p:childTnLst>
                                  <p:par>
                                    <p:cTn id="147" presetID="42" presetClass="exit" presetSubtype="0" fill="hold" nodeType="afterEffect">
                                      <p:stCondLst>
                                        <p:cond delay="0"/>
                                      </p:stCondLst>
                                      <p:childTnLst>
                                        <p:animEffect transition="out" filter="fade">
                                          <p:cBhvr>
                                            <p:cTn id="148" dur="250"/>
                                            <p:tgtEl>
                                              <p:spTgt spid="59"/>
                                            </p:tgtEl>
                                          </p:cBhvr>
                                        </p:animEffect>
                                        <p:anim calcmode="lin" valueType="num">
                                          <p:cBhvr>
                                            <p:cTn id="149" dur="250"/>
                                            <p:tgtEl>
                                              <p:spTgt spid="59"/>
                                            </p:tgtEl>
                                            <p:attrNameLst>
                                              <p:attrName>ppt_x</p:attrName>
                                            </p:attrNameLst>
                                          </p:cBhvr>
                                          <p:tavLst>
                                            <p:tav tm="0">
                                              <p:val>
                                                <p:strVal val="ppt_x"/>
                                              </p:val>
                                            </p:tav>
                                            <p:tav tm="100000">
                                              <p:val>
                                                <p:strVal val="ppt_x"/>
                                              </p:val>
                                            </p:tav>
                                          </p:tavLst>
                                        </p:anim>
                                        <p:anim calcmode="lin" valueType="num">
                                          <p:cBhvr>
                                            <p:cTn id="150" dur="250"/>
                                            <p:tgtEl>
                                              <p:spTgt spid="59"/>
                                            </p:tgtEl>
                                            <p:attrNameLst>
                                              <p:attrName>ppt_y</p:attrName>
                                            </p:attrNameLst>
                                          </p:cBhvr>
                                          <p:tavLst>
                                            <p:tav tm="0">
                                              <p:val>
                                                <p:strVal val="ppt_y"/>
                                              </p:val>
                                            </p:tav>
                                            <p:tav tm="100000">
                                              <p:val>
                                                <p:strVal val="ppt_y+.1"/>
                                              </p:val>
                                            </p:tav>
                                          </p:tavLst>
                                        </p:anim>
                                        <p:set>
                                          <p:cBhvr>
                                            <p:cTn id="151" dur="1" fill="hold">
                                              <p:stCondLst>
                                                <p:cond delay="249"/>
                                              </p:stCondLst>
                                            </p:cTn>
                                            <p:tgtEl>
                                              <p:spTgt spid="59"/>
                                            </p:tgtEl>
                                            <p:attrNameLst>
                                              <p:attrName>style.visibility</p:attrName>
                                            </p:attrNameLst>
                                          </p:cBhvr>
                                          <p:to>
                                            <p:strVal val="hidden"/>
                                          </p:to>
                                        </p:set>
                                      </p:childTnLst>
                                    </p:cTn>
                                  </p:par>
                                </p:childTnLst>
                              </p:cTn>
                            </p:par>
                            <p:par>
                              <p:cTn id="152" fill="hold">
                                <p:stCondLst>
                                  <p:cond delay="3000"/>
                                </p:stCondLst>
                                <p:childTnLst>
                                  <p:par>
                                    <p:cTn id="153" presetID="63" presetClass="path" presetSubtype="0" accel="50000" decel="50000" fill="hold" nodeType="afterEffect">
                                      <p:stCondLst>
                                        <p:cond delay="0"/>
                                      </p:stCondLst>
                                      <p:childTnLst>
                                        <p:animMotion origin="layout" path="M 1.875E-6 4.07407E-6 L 0.25 4.07407E-6 " pathEditMode="relative" rAng="0" ptsTypes="AA">
                                          <p:cBhvr>
                                            <p:cTn id="154" dur="500" fill="hold"/>
                                            <p:tgtEl>
                                              <p:spTgt spid="44"/>
                                            </p:tgtEl>
                                            <p:attrNameLst>
                                              <p:attrName>ppt_x</p:attrName>
                                              <p:attrName>ppt_y</p:attrName>
                                            </p:attrNameLst>
                                          </p:cBhvr>
                                          <p:rCtr x="12500" y="0"/>
                                        </p:animMotion>
                                      </p:childTnLst>
                                    </p:cTn>
                                  </p:par>
                                </p:childTnLst>
                              </p:cTn>
                            </p:par>
                            <p:par>
                              <p:cTn id="155" fill="hold">
                                <p:stCondLst>
                                  <p:cond delay="3500"/>
                                </p:stCondLst>
                                <p:childTnLst>
                                  <p:par>
                                    <p:cTn id="156" presetID="42" presetClass="exit" presetSubtype="0" fill="hold" nodeType="afterEffect">
                                      <p:stCondLst>
                                        <p:cond delay="0"/>
                                      </p:stCondLst>
                                      <p:childTnLst>
                                        <p:animEffect transition="out" filter="fade">
                                          <p:cBhvr>
                                            <p:cTn id="157" dur="250"/>
                                            <p:tgtEl>
                                              <p:spTgt spid="44"/>
                                            </p:tgtEl>
                                          </p:cBhvr>
                                        </p:animEffect>
                                        <p:anim calcmode="lin" valueType="num">
                                          <p:cBhvr>
                                            <p:cTn id="158" dur="250"/>
                                            <p:tgtEl>
                                              <p:spTgt spid="44"/>
                                            </p:tgtEl>
                                            <p:attrNameLst>
                                              <p:attrName>ppt_x</p:attrName>
                                            </p:attrNameLst>
                                          </p:cBhvr>
                                          <p:tavLst>
                                            <p:tav tm="0">
                                              <p:val>
                                                <p:strVal val="ppt_x"/>
                                              </p:val>
                                            </p:tav>
                                            <p:tav tm="100000">
                                              <p:val>
                                                <p:strVal val="ppt_x"/>
                                              </p:val>
                                            </p:tav>
                                          </p:tavLst>
                                        </p:anim>
                                        <p:anim calcmode="lin" valueType="num">
                                          <p:cBhvr>
                                            <p:cTn id="159" dur="250"/>
                                            <p:tgtEl>
                                              <p:spTgt spid="44"/>
                                            </p:tgtEl>
                                            <p:attrNameLst>
                                              <p:attrName>ppt_y</p:attrName>
                                            </p:attrNameLst>
                                          </p:cBhvr>
                                          <p:tavLst>
                                            <p:tav tm="0">
                                              <p:val>
                                                <p:strVal val="ppt_y"/>
                                              </p:val>
                                            </p:tav>
                                            <p:tav tm="100000">
                                              <p:val>
                                                <p:strVal val="ppt_y+.1"/>
                                              </p:val>
                                            </p:tav>
                                          </p:tavLst>
                                        </p:anim>
                                        <p:set>
                                          <p:cBhvr>
                                            <p:cTn id="160" dur="1" fill="hold">
                                              <p:stCondLst>
                                                <p:cond delay="249"/>
                                              </p:stCondLst>
                                            </p:cTn>
                                            <p:tgtEl>
                                              <p:spTgt spid="44"/>
                                            </p:tgtEl>
                                            <p:attrNameLst>
                                              <p:attrName>style.visibility</p:attrName>
                                            </p:attrNameLst>
                                          </p:cBhvr>
                                          <p:to>
                                            <p:strVal val="hidden"/>
                                          </p:to>
                                        </p:set>
                                      </p:childTnLst>
                                    </p:cTn>
                                  </p:par>
                                </p:childTnLst>
                              </p:cTn>
                            </p:par>
                            <p:par>
                              <p:cTn id="161" fill="hold">
                                <p:stCondLst>
                                  <p:cond delay="3750"/>
                                </p:stCondLst>
                                <p:childTnLst>
                                  <p:par>
                                    <p:cTn id="162" presetID="50" presetClass="path" presetSubtype="0" accel="50000" decel="50000" fill="hold" nodeType="afterEffect">
                                      <p:stCondLst>
                                        <p:cond delay="0"/>
                                      </p:stCondLst>
                                      <p:childTnLst>
                                        <p:animMotion origin="layout" path="M -1.25E-6 -1.85185E-6 L 0.08034 -1.85185E-6 C 0.11641 -1.85185E-6 0.16081 0.0581 0.16081 0.10556 L 0.16081 0.21111 " pathEditMode="relative" rAng="0" ptsTypes="AAAA">
                                          <p:cBhvr>
                                            <p:cTn id="163" dur="500" fill="hold"/>
                                            <p:tgtEl>
                                              <p:spTgt spid="45"/>
                                            </p:tgtEl>
                                            <p:attrNameLst>
                                              <p:attrName>ppt_x</p:attrName>
                                              <p:attrName>ppt_y</p:attrName>
                                            </p:attrNameLst>
                                          </p:cBhvr>
                                          <p:rCtr x="8034" y="10556"/>
                                        </p:animMotion>
                                      </p:childTnLst>
                                    </p:cTn>
                                  </p:par>
                                </p:childTnLst>
                              </p:cTn>
                            </p:par>
                            <p:par>
                              <p:cTn id="164" fill="hold">
                                <p:stCondLst>
                                  <p:cond delay="4250"/>
                                </p:stCondLst>
                                <p:childTnLst>
                                  <p:par>
                                    <p:cTn id="165" presetID="42" presetClass="exit" presetSubtype="0" fill="hold" nodeType="afterEffect">
                                      <p:stCondLst>
                                        <p:cond delay="0"/>
                                      </p:stCondLst>
                                      <p:childTnLst>
                                        <p:animEffect transition="out" filter="fade">
                                          <p:cBhvr>
                                            <p:cTn id="166" dur="250"/>
                                            <p:tgtEl>
                                              <p:spTgt spid="45"/>
                                            </p:tgtEl>
                                          </p:cBhvr>
                                        </p:animEffect>
                                        <p:anim calcmode="lin" valueType="num">
                                          <p:cBhvr>
                                            <p:cTn id="167" dur="250"/>
                                            <p:tgtEl>
                                              <p:spTgt spid="45"/>
                                            </p:tgtEl>
                                            <p:attrNameLst>
                                              <p:attrName>ppt_x</p:attrName>
                                            </p:attrNameLst>
                                          </p:cBhvr>
                                          <p:tavLst>
                                            <p:tav tm="0">
                                              <p:val>
                                                <p:strVal val="ppt_x"/>
                                              </p:val>
                                            </p:tav>
                                            <p:tav tm="100000">
                                              <p:val>
                                                <p:strVal val="ppt_x"/>
                                              </p:val>
                                            </p:tav>
                                          </p:tavLst>
                                        </p:anim>
                                        <p:anim calcmode="lin" valueType="num">
                                          <p:cBhvr>
                                            <p:cTn id="168" dur="250"/>
                                            <p:tgtEl>
                                              <p:spTgt spid="45"/>
                                            </p:tgtEl>
                                            <p:attrNameLst>
                                              <p:attrName>ppt_y</p:attrName>
                                            </p:attrNameLst>
                                          </p:cBhvr>
                                          <p:tavLst>
                                            <p:tav tm="0">
                                              <p:val>
                                                <p:strVal val="ppt_y"/>
                                              </p:val>
                                            </p:tav>
                                            <p:tav tm="100000">
                                              <p:val>
                                                <p:strVal val="ppt_y+.1"/>
                                              </p:val>
                                            </p:tav>
                                          </p:tavLst>
                                        </p:anim>
                                        <p:set>
                                          <p:cBhvr>
                                            <p:cTn id="169"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p:bldP spid="6" grpId="1"/>
          <p:bldP spid="7" grpId="0"/>
          <p:bldP spid="7" grpId="1"/>
          <p:bldP spid="8" grpId="0"/>
          <p:bldP spid="8" grpId="1"/>
          <p:bldP spid="37" grpId="0" animBg="1"/>
          <p:bldP spid="38" grpId="0"/>
          <p:bldP spid="39" grpId="0"/>
          <p:bldP spid="40" grpId="0"/>
          <p:bldP spid="6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4"/>
                                            </p:tgtEl>
                                          </p:cBhvr>
                                        </p:animEffect>
                                        <p:set>
                                          <p:cBhvr>
                                            <p:cTn id="54" dur="1" fill="hold">
                                              <p:stCondLst>
                                                <p:cond delay="499"/>
                                              </p:stCondLst>
                                            </p:cTn>
                                            <p:tgtEl>
                                              <p:spTgt spid="4"/>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3"/>
                                            </p:tgtEl>
                                          </p:cBhvr>
                                        </p:animEffect>
                                        <p:set>
                                          <p:cBhvr>
                                            <p:cTn id="60" dur="1" fill="hold">
                                              <p:stCondLst>
                                                <p:cond delay="499"/>
                                              </p:stCondLst>
                                            </p:cTn>
                                            <p:tgtEl>
                                              <p:spTgt spid="3"/>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p:cTn id="87" dur="250" fill="hold"/>
                                            <p:tgtEl>
                                              <p:spTgt spid="44"/>
                                            </p:tgtEl>
                                            <p:attrNameLst>
                                              <p:attrName>ppt_w</p:attrName>
                                            </p:attrNameLst>
                                          </p:cBhvr>
                                          <p:tavLst>
                                            <p:tav tm="0">
                                              <p:val>
                                                <p:fltVal val="0"/>
                                              </p:val>
                                            </p:tav>
                                            <p:tav tm="100000">
                                              <p:val>
                                                <p:strVal val="#ppt_w"/>
                                              </p:val>
                                            </p:tav>
                                          </p:tavLst>
                                        </p:anim>
                                        <p:anim calcmode="lin" valueType="num">
                                          <p:cBhvr>
                                            <p:cTn id="88" dur="250" fill="hold"/>
                                            <p:tgtEl>
                                              <p:spTgt spid="44"/>
                                            </p:tgtEl>
                                            <p:attrNameLst>
                                              <p:attrName>ppt_h</p:attrName>
                                            </p:attrNameLst>
                                          </p:cBhvr>
                                          <p:tavLst>
                                            <p:tav tm="0">
                                              <p:val>
                                                <p:fltVal val="0"/>
                                              </p:val>
                                            </p:tav>
                                            <p:tav tm="100000">
                                              <p:val>
                                                <p:strVal val="#ppt_h"/>
                                              </p:val>
                                            </p:tav>
                                          </p:tavLst>
                                        </p:anim>
                                        <p:animEffect transition="in" filter="fade">
                                          <p:cBhvr>
                                            <p:cTn id="89" dur="250"/>
                                            <p:tgtEl>
                                              <p:spTgt spid="44"/>
                                            </p:tgtEl>
                                          </p:cBhvr>
                                        </p:animEffect>
                                      </p:childTnLst>
                                    </p:cTn>
                                  </p:par>
                                  <p:par>
                                    <p:cTn id="90" presetID="53" presetClass="entr" presetSubtype="16"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p:cTn id="92" dur="250" fill="hold"/>
                                            <p:tgtEl>
                                              <p:spTgt spid="45"/>
                                            </p:tgtEl>
                                            <p:attrNameLst>
                                              <p:attrName>ppt_w</p:attrName>
                                            </p:attrNameLst>
                                          </p:cBhvr>
                                          <p:tavLst>
                                            <p:tav tm="0">
                                              <p:val>
                                                <p:fltVal val="0"/>
                                              </p:val>
                                            </p:tav>
                                            <p:tav tm="100000">
                                              <p:val>
                                                <p:strVal val="#ppt_w"/>
                                              </p:val>
                                            </p:tav>
                                          </p:tavLst>
                                        </p:anim>
                                        <p:anim calcmode="lin" valueType="num">
                                          <p:cBhvr>
                                            <p:cTn id="93" dur="250" fill="hold"/>
                                            <p:tgtEl>
                                              <p:spTgt spid="45"/>
                                            </p:tgtEl>
                                            <p:attrNameLst>
                                              <p:attrName>ppt_h</p:attrName>
                                            </p:attrNameLst>
                                          </p:cBhvr>
                                          <p:tavLst>
                                            <p:tav tm="0">
                                              <p:val>
                                                <p:fltVal val="0"/>
                                              </p:val>
                                            </p:tav>
                                            <p:tav tm="100000">
                                              <p:val>
                                                <p:strVal val="#ppt_h"/>
                                              </p:val>
                                            </p:tav>
                                          </p:tavLst>
                                        </p:anim>
                                        <p:animEffect transition="in" filter="fade">
                                          <p:cBhvr>
                                            <p:cTn id="94" dur="250"/>
                                            <p:tgtEl>
                                              <p:spTgt spid="45"/>
                                            </p:tgtEl>
                                          </p:cBhvr>
                                        </p:animEffect>
                                      </p:childTnLst>
                                    </p:cTn>
                                  </p:par>
                                  <p:par>
                                    <p:cTn id="95" presetID="53" presetClass="entr" presetSubtype="16" fill="hold" nodeType="withEffect">
                                      <p:stCondLst>
                                        <p:cond delay="0"/>
                                      </p:stCondLst>
                                      <p:childTnLst>
                                        <p:set>
                                          <p:cBhvr>
                                            <p:cTn id="96" dur="1" fill="hold">
                                              <p:stCondLst>
                                                <p:cond delay="0"/>
                                              </p:stCondLst>
                                            </p:cTn>
                                            <p:tgtEl>
                                              <p:spTgt spid="50"/>
                                            </p:tgtEl>
                                            <p:attrNameLst>
                                              <p:attrName>style.visibility</p:attrName>
                                            </p:attrNameLst>
                                          </p:cBhvr>
                                          <p:to>
                                            <p:strVal val="visible"/>
                                          </p:to>
                                        </p:set>
                                        <p:anim calcmode="lin" valueType="num">
                                          <p:cBhvr>
                                            <p:cTn id="97" dur="250" fill="hold"/>
                                            <p:tgtEl>
                                              <p:spTgt spid="50"/>
                                            </p:tgtEl>
                                            <p:attrNameLst>
                                              <p:attrName>ppt_w</p:attrName>
                                            </p:attrNameLst>
                                          </p:cBhvr>
                                          <p:tavLst>
                                            <p:tav tm="0">
                                              <p:val>
                                                <p:fltVal val="0"/>
                                              </p:val>
                                            </p:tav>
                                            <p:tav tm="100000">
                                              <p:val>
                                                <p:strVal val="#ppt_w"/>
                                              </p:val>
                                            </p:tav>
                                          </p:tavLst>
                                        </p:anim>
                                        <p:anim calcmode="lin" valueType="num">
                                          <p:cBhvr>
                                            <p:cTn id="98" dur="250" fill="hold"/>
                                            <p:tgtEl>
                                              <p:spTgt spid="50"/>
                                            </p:tgtEl>
                                            <p:attrNameLst>
                                              <p:attrName>ppt_h</p:attrName>
                                            </p:attrNameLst>
                                          </p:cBhvr>
                                          <p:tavLst>
                                            <p:tav tm="0">
                                              <p:val>
                                                <p:fltVal val="0"/>
                                              </p:val>
                                            </p:tav>
                                            <p:tav tm="100000">
                                              <p:val>
                                                <p:strVal val="#ppt_h"/>
                                              </p:val>
                                            </p:tav>
                                          </p:tavLst>
                                        </p:anim>
                                        <p:animEffect transition="in" filter="fade">
                                          <p:cBhvr>
                                            <p:cTn id="99" dur="250"/>
                                            <p:tgtEl>
                                              <p:spTgt spid="50"/>
                                            </p:tgtEl>
                                          </p:cBhvr>
                                        </p:animEffect>
                                      </p:childTnLst>
                                    </p:cTn>
                                  </p:par>
                                  <p:par>
                                    <p:cTn id="100" presetID="53" presetClass="entr" presetSubtype="16" fill="hold" nodeType="withEffect">
                                      <p:stCondLst>
                                        <p:cond delay="0"/>
                                      </p:stCondLst>
                                      <p:childTnLst>
                                        <p:set>
                                          <p:cBhvr>
                                            <p:cTn id="101" dur="1" fill="hold">
                                              <p:stCondLst>
                                                <p:cond delay="0"/>
                                              </p:stCondLst>
                                            </p:cTn>
                                            <p:tgtEl>
                                              <p:spTgt spid="51"/>
                                            </p:tgtEl>
                                            <p:attrNameLst>
                                              <p:attrName>style.visibility</p:attrName>
                                            </p:attrNameLst>
                                          </p:cBhvr>
                                          <p:to>
                                            <p:strVal val="visible"/>
                                          </p:to>
                                        </p:set>
                                        <p:anim calcmode="lin" valueType="num">
                                          <p:cBhvr>
                                            <p:cTn id="102" dur="250" fill="hold"/>
                                            <p:tgtEl>
                                              <p:spTgt spid="51"/>
                                            </p:tgtEl>
                                            <p:attrNameLst>
                                              <p:attrName>ppt_w</p:attrName>
                                            </p:attrNameLst>
                                          </p:cBhvr>
                                          <p:tavLst>
                                            <p:tav tm="0">
                                              <p:val>
                                                <p:fltVal val="0"/>
                                              </p:val>
                                            </p:tav>
                                            <p:tav tm="100000">
                                              <p:val>
                                                <p:strVal val="#ppt_w"/>
                                              </p:val>
                                            </p:tav>
                                          </p:tavLst>
                                        </p:anim>
                                        <p:anim calcmode="lin" valueType="num">
                                          <p:cBhvr>
                                            <p:cTn id="103" dur="250" fill="hold"/>
                                            <p:tgtEl>
                                              <p:spTgt spid="51"/>
                                            </p:tgtEl>
                                            <p:attrNameLst>
                                              <p:attrName>ppt_h</p:attrName>
                                            </p:attrNameLst>
                                          </p:cBhvr>
                                          <p:tavLst>
                                            <p:tav tm="0">
                                              <p:val>
                                                <p:fltVal val="0"/>
                                              </p:val>
                                            </p:tav>
                                            <p:tav tm="100000">
                                              <p:val>
                                                <p:strVal val="#ppt_h"/>
                                              </p:val>
                                            </p:tav>
                                          </p:tavLst>
                                        </p:anim>
                                        <p:animEffect transition="in" filter="fade">
                                          <p:cBhvr>
                                            <p:cTn id="104" dur="250"/>
                                            <p:tgtEl>
                                              <p:spTgt spid="51"/>
                                            </p:tgtEl>
                                          </p:cBhvr>
                                        </p:animEffect>
                                      </p:childTnLst>
                                    </p:cTn>
                                  </p:par>
                                  <p:par>
                                    <p:cTn id="105" presetID="53" presetClass="entr" presetSubtype="16"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 calcmode="lin" valueType="num">
                                          <p:cBhvr>
                                            <p:cTn id="107" dur="250" fill="hold"/>
                                            <p:tgtEl>
                                              <p:spTgt spid="52"/>
                                            </p:tgtEl>
                                            <p:attrNameLst>
                                              <p:attrName>ppt_w</p:attrName>
                                            </p:attrNameLst>
                                          </p:cBhvr>
                                          <p:tavLst>
                                            <p:tav tm="0">
                                              <p:val>
                                                <p:fltVal val="0"/>
                                              </p:val>
                                            </p:tav>
                                            <p:tav tm="100000">
                                              <p:val>
                                                <p:strVal val="#ppt_w"/>
                                              </p:val>
                                            </p:tav>
                                          </p:tavLst>
                                        </p:anim>
                                        <p:anim calcmode="lin" valueType="num">
                                          <p:cBhvr>
                                            <p:cTn id="108" dur="250" fill="hold"/>
                                            <p:tgtEl>
                                              <p:spTgt spid="52"/>
                                            </p:tgtEl>
                                            <p:attrNameLst>
                                              <p:attrName>ppt_h</p:attrName>
                                            </p:attrNameLst>
                                          </p:cBhvr>
                                          <p:tavLst>
                                            <p:tav tm="0">
                                              <p:val>
                                                <p:fltVal val="0"/>
                                              </p:val>
                                            </p:tav>
                                            <p:tav tm="100000">
                                              <p:val>
                                                <p:strVal val="#ppt_h"/>
                                              </p:val>
                                            </p:tav>
                                          </p:tavLst>
                                        </p:anim>
                                        <p:animEffect transition="in" filter="fade">
                                          <p:cBhvr>
                                            <p:cTn id="109" dur="250"/>
                                            <p:tgtEl>
                                              <p:spTgt spid="52"/>
                                            </p:tgtEl>
                                          </p:cBhvr>
                                        </p:animEffect>
                                      </p:childTnLst>
                                    </p:cTn>
                                  </p:par>
                                  <p:par>
                                    <p:cTn id="110" presetID="53" presetClass="entr" presetSubtype="16" fill="hold" nodeType="withEffect">
                                      <p:stCondLst>
                                        <p:cond delay="0"/>
                                      </p:stCondLst>
                                      <p:childTnLst>
                                        <p:set>
                                          <p:cBhvr>
                                            <p:cTn id="111" dur="1" fill="hold">
                                              <p:stCondLst>
                                                <p:cond delay="0"/>
                                              </p:stCondLst>
                                            </p:cTn>
                                            <p:tgtEl>
                                              <p:spTgt spid="59"/>
                                            </p:tgtEl>
                                            <p:attrNameLst>
                                              <p:attrName>style.visibility</p:attrName>
                                            </p:attrNameLst>
                                          </p:cBhvr>
                                          <p:to>
                                            <p:strVal val="visible"/>
                                          </p:to>
                                        </p:set>
                                        <p:anim calcmode="lin" valueType="num">
                                          <p:cBhvr>
                                            <p:cTn id="112" dur="250" fill="hold"/>
                                            <p:tgtEl>
                                              <p:spTgt spid="59"/>
                                            </p:tgtEl>
                                            <p:attrNameLst>
                                              <p:attrName>ppt_w</p:attrName>
                                            </p:attrNameLst>
                                          </p:cBhvr>
                                          <p:tavLst>
                                            <p:tav tm="0">
                                              <p:val>
                                                <p:fltVal val="0"/>
                                              </p:val>
                                            </p:tav>
                                            <p:tav tm="100000">
                                              <p:val>
                                                <p:strVal val="#ppt_w"/>
                                              </p:val>
                                            </p:tav>
                                          </p:tavLst>
                                        </p:anim>
                                        <p:anim calcmode="lin" valueType="num">
                                          <p:cBhvr>
                                            <p:cTn id="113" dur="250" fill="hold"/>
                                            <p:tgtEl>
                                              <p:spTgt spid="59"/>
                                            </p:tgtEl>
                                            <p:attrNameLst>
                                              <p:attrName>ppt_h</p:attrName>
                                            </p:attrNameLst>
                                          </p:cBhvr>
                                          <p:tavLst>
                                            <p:tav tm="0">
                                              <p:val>
                                                <p:fltVal val="0"/>
                                              </p:val>
                                            </p:tav>
                                            <p:tav tm="100000">
                                              <p:val>
                                                <p:strVal val="#ppt_h"/>
                                              </p:val>
                                            </p:tav>
                                          </p:tavLst>
                                        </p:anim>
                                        <p:animEffect transition="in" filter="fade">
                                          <p:cBhvr>
                                            <p:cTn id="114" dur="250"/>
                                            <p:tgtEl>
                                              <p:spTgt spid="59"/>
                                            </p:tgtEl>
                                          </p:cBhvr>
                                        </p:animEffect>
                                      </p:childTnLst>
                                    </p:cTn>
                                  </p:par>
                                </p:childTnLst>
                              </p:cTn>
                            </p:par>
                          </p:childTnLst>
                        </p:cTn>
                      </p:par>
                      <p:par>
                        <p:cTn id="115" fill="hold">
                          <p:stCondLst>
                            <p:cond delay="indefinite"/>
                          </p:stCondLst>
                          <p:childTnLst>
                            <p:par>
                              <p:cTn id="116" fill="hold">
                                <p:stCondLst>
                                  <p:cond delay="0"/>
                                </p:stCondLst>
                                <p:childTnLst>
                                  <p:par>
                                    <p:cTn id="117" presetID="43" presetClass="path" presetSubtype="0" accel="50000" decel="50000" fill="hold" nodeType="clickEffect">
                                      <p:stCondLst>
                                        <p:cond delay="0"/>
                                      </p:stCondLst>
                                      <p:childTnLst>
                                        <p:animMotion origin="layout" path="M -4.16667E-7 2.96296E-6 L -0.07982 2.96296E-6 C -0.11562 2.96296E-6 -0.15963 -0.04746 -0.15963 -0.08588 L -0.15963 -0.17153 " pathEditMode="relative" rAng="0" ptsTypes="AAAA">
                                          <p:cBhvr>
                                            <p:cTn id="118" dur="500" fill="hold"/>
                                            <p:tgtEl>
                                              <p:spTgt spid="52"/>
                                            </p:tgtEl>
                                            <p:attrNameLst>
                                              <p:attrName>ppt_x</p:attrName>
                                              <p:attrName>ppt_y</p:attrName>
                                            </p:attrNameLst>
                                          </p:cBhvr>
                                          <p:rCtr x="-7982" y="-8588"/>
                                        </p:animMotion>
                                      </p:childTnLst>
                                    </p:cTn>
                                  </p:par>
                                </p:childTnLst>
                              </p:cTn>
                            </p:par>
                            <p:par>
                              <p:cTn id="119" fill="hold">
                                <p:stCondLst>
                                  <p:cond delay="500"/>
                                </p:stCondLst>
                                <p:childTnLst>
                                  <p:par>
                                    <p:cTn id="120" presetID="42" presetClass="exit" presetSubtype="0" fill="hold" nodeType="afterEffect">
                                      <p:stCondLst>
                                        <p:cond delay="0"/>
                                      </p:stCondLst>
                                      <p:childTnLst>
                                        <p:animEffect transition="out" filter="fade">
                                          <p:cBhvr>
                                            <p:cTn id="121" dur="250"/>
                                            <p:tgtEl>
                                              <p:spTgt spid="52"/>
                                            </p:tgtEl>
                                          </p:cBhvr>
                                        </p:animEffect>
                                        <p:anim calcmode="lin" valueType="num">
                                          <p:cBhvr>
                                            <p:cTn id="122" dur="250"/>
                                            <p:tgtEl>
                                              <p:spTgt spid="52"/>
                                            </p:tgtEl>
                                            <p:attrNameLst>
                                              <p:attrName>ppt_x</p:attrName>
                                            </p:attrNameLst>
                                          </p:cBhvr>
                                          <p:tavLst>
                                            <p:tav tm="0">
                                              <p:val>
                                                <p:strVal val="ppt_x"/>
                                              </p:val>
                                            </p:tav>
                                            <p:tav tm="100000">
                                              <p:val>
                                                <p:strVal val="ppt_x"/>
                                              </p:val>
                                            </p:tav>
                                          </p:tavLst>
                                        </p:anim>
                                        <p:anim calcmode="lin" valueType="num">
                                          <p:cBhvr>
                                            <p:cTn id="123" dur="250"/>
                                            <p:tgtEl>
                                              <p:spTgt spid="52"/>
                                            </p:tgtEl>
                                            <p:attrNameLst>
                                              <p:attrName>ppt_y</p:attrName>
                                            </p:attrNameLst>
                                          </p:cBhvr>
                                          <p:tavLst>
                                            <p:tav tm="0">
                                              <p:val>
                                                <p:strVal val="ppt_y"/>
                                              </p:val>
                                            </p:tav>
                                            <p:tav tm="100000">
                                              <p:val>
                                                <p:strVal val="ppt_y+.1"/>
                                              </p:val>
                                            </p:tav>
                                          </p:tavLst>
                                        </p:anim>
                                        <p:set>
                                          <p:cBhvr>
                                            <p:cTn id="124" dur="1" fill="hold">
                                              <p:stCondLst>
                                                <p:cond delay="249"/>
                                              </p:stCondLst>
                                            </p:cTn>
                                            <p:tgtEl>
                                              <p:spTgt spid="52"/>
                                            </p:tgtEl>
                                            <p:attrNameLst>
                                              <p:attrName>style.visibility</p:attrName>
                                            </p:attrNameLst>
                                          </p:cBhvr>
                                          <p:to>
                                            <p:strVal val="hidden"/>
                                          </p:to>
                                        </p:set>
                                      </p:childTnLst>
                                    </p:cTn>
                                  </p:par>
                                </p:childTnLst>
                              </p:cTn>
                            </p:par>
                            <p:par>
                              <p:cTn id="125" fill="hold">
                                <p:stCondLst>
                                  <p:cond delay="750"/>
                                </p:stCondLst>
                                <p:childTnLst>
                                  <p:par>
                                    <p:cTn id="126" presetID="35" presetClass="path" presetSubtype="0" accel="50000" decel="50000" fill="hold" nodeType="afterEffect">
                                      <p:stCondLst>
                                        <p:cond delay="0"/>
                                      </p:stCondLst>
                                      <p:childTnLst>
                                        <p:animMotion origin="layout" path="M -4.375E-6 -4.44444E-6 L -0.22708 -0.00277 " pathEditMode="relative" rAng="0" ptsTypes="AA">
                                          <p:cBhvr>
                                            <p:cTn id="127" dur="500" fill="hold"/>
                                            <p:tgtEl>
                                              <p:spTgt spid="51"/>
                                            </p:tgtEl>
                                            <p:attrNameLst>
                                              <p:attrName>ppt_x</p:attrName>
                                              <p:attrName>ppt_y</p:attrName>
                                            </p:attrNameLst>
                                          </p:cBhvr>
                                          <p:rCtr x="-11354" y="-139"/>
                                        </p:animMotion>
                                      </p:childTnLst>
                                    </p:cTn>
                                  </p:par>
                                </p:childTnLst>
                              </p:cTn>
                            </p:par>
                            <p:par>
                              <p:cTn id="128" fill="hold">
                                <p:stCondLst>
                                  <p:cond delay="1250"/>
                                </p:stCondLst>
                                <p:childTnLst>
                                  <p:par>
                                    <p:cTn id="129" presetID="42" presetClass="exit" presetSubtype="0" fill="hold" nodeType="afterEffect">
                                      <p:stCondLst>
                                        <p:cond delay="0"/>
                                      </p:stCondLst>
                                      <p:childTnLst>
                                        <p:animEffect transition="out" filter="fade">
                                          <p:cBhvr>
                                            <p:cTn id="130" dur="250"/>
                                            <p:tgtEl>
                                              <p:spTgt spid="51"/>
                                            </p:tgtEl>
                                          </p:cBhvr>
                                        </p:animEffect>
                                        <p:anim calcmode="lin" valueType="num">
                                          <p:cBhvr>
                                            <p:cTn id="131" dur="250"/>
                                            <p:tgtEl>
                                              <p:spTgt spid="51"/>
                                            </p:tgtEl>
                                            <p:attrNameLst>
                                              <p:attrName>ppt_x</p:attrName>
                                            </p:attrNameLst>
                                          </p:cBhvr>
                                          <p:tavLst>
                                            <p:tav tm="0">
                                              <p:val>
                                                <p:strVal val="ppt_x"/>
                                              </p:val>
                                            </p:tav>
                                            <p:tav tm="100000">
                                              <p:val>
                                                <p:strVal val="ppt_x"/>
                                              </p:val>
                                            </p:tav>
                                          </p:tavLst>
                                        </p:anim>
                                        <p:anim calcmode="lin" valueType="num">
                                          <p:cBhvr>
                                            <p:cTn id="132" dur="250"/>
                                            <p:tgtEl>
                                              <p:spTgt spid="51"/>
                                            </p:tgtEl>
                                            <p:attrNameLst>
                                              <p:attrName>ppt_y</p:attrName>
                                            </p:attrNameLst>
                                          </p:cBhvr>
                                          <p:tavLst>
                                            <p:tav tm="0">
                                              <p:val>
                                                <p:strVal val="ppt_y"/>
                                              </p:val>
                                            </p:tav>
                                            <p:tav tm="100000">
                                              <p:val>
                                                <p:strVal val="ppt_y+.1"/>
                                              </p:val>
                                            </p:tav>
                                          </p:tavLst>
                                        </p:anim>
                                        <p:set>
                                          <p:cBhvr>
                                            <p:cTn id="133" dur="1" fill="hold">
                                              <p:stCondLst>
                                                <p:cond delay="249"/>
                                              </p:stCondLst>
                                            </p:cTn>
                                            <p:tgtEl>
                                              <p:spTgt spid="51"/>
                                            </p:tgtEl>
                                            <p:attrNameLst>
                                              <p:attrName>style.visibility</p:attrName>
                                            </p:attrNameLst>
                                          </p:cBhvr>
                                          <p:to>
                                            <p:strVal val="hidden"/>
                                          </p:to>
                                        </p:set>
                                      </p:childTnLst>
                                    </p:cTn>
                                  </p:par>
                                </p:childTnLst>
                              </p:cTn>
                            </p:par>
                            <p:par>
                              <p:cTn id="134" fill="hold">
                                <p:stCondLst>
                                  <p:cond delay="1500"/>
                                </p:stCondLst>
                                <p:childTnLst>
                                  <p:par>
                                    <p:cTn id="135" presetID="50" presetClass="path" presetSubtype="0" accel="50000" decel="50000" fill="hold" nodeType="afterEffect">
                                      <p:stCondLst>
                                        <p:cond delay="0"/>
                                      </p:stCondLst>
                                      <p:childTnLst>
                                        <p:animMotion origin="layout" path="M -4.79167E-6 -3.7037E-7 L -0.08658 -3.7037E-7 C -0.12539 -3.7037E-7 -0.17317 0.04028 -0.17317 0.07292 L -0.17317 0.14607 " pathEditMode="relative" rAng="0" ptsTypes="AAAA">
                                          <p:cBhvr>
                                            <p:cTn id="136" dur="500" fill="hold"/>
                                            <p:tgtEl>
                                              <p:spTgt spid="50"/>
                                            </p:tgtEl>
                                            <p:attrNameLst>
                                              <p:attrName>ppt_x</p:attrName>
                                              <p:attrName>ppt_y</p:attrName>
                                            </p:attrNameLst>
                                          </p:cBhvr>
                                          <p:rCtr x="-8659" y="7292"/>
                                        </p:animMotion>
                                      </p:childTnLst>
                                    </p:cTn>
                                  </p:par>
                                </p:childTnLst>
                              </p:cTn>
                            </p:par>
                            <p:par>
                              <p:cTn id="137" fill="hold">
                                <p:stCondLst>
                                  <p:cond delay="2000"/>
                                </p:stCondLst>
                                <p:childTnLst>
                                  <p:par>
                                    <p:cTn id="138" presetID="42" presetClass="exit" presetSubtype="0" fill="hold" nodeType="afterEffect">
                                      <p:stCondLst>
                                        <p:cond delay="0"/>
                                      </p:stCondLst>
                                      <p:childTnLst>
                                        <p:animEffect transition="out" filter="fade">
                                          <p:cBhvr>
                                            <p:cTn id="139" dur="250"/>
                                            <p:tgtEl>
                                              <p:spTgt spid="50"/>
                                            </p:tgtEl>
                                          </p:cBhvr>
                                        </p:animEffect>
                                        <p:anim calcmode="lin" valueType="num">
                                          <p:cBhvr>
                                            <p:cTn id="140" dur="250"/>
                                            <p:tgtEl>
                                              <p:spTgt spid="50"/>
                                            </p:tgtEl>
                                            <p:attrNameLst>
                                              <p:attrName>ppt_x</p:attrName>
                                            </p:attrNameLst>
                                          </p:cBhvr>
                                          <p:tavLst>
                                            <p:tav tm="0">
                                              <p:val>
                                                <p:strVal val="ppt_x"/>
                                              </p:val>
                                            </p:tav>
                                            <p:tav tm="100000">
                                              <p:val>
                                                <p:strVal val="ppt_x"/>
                                              </p:val>
                                            </p:tav>
                                          </p:tavLst>
                                        </p:anim>
                                        <p:anim calcmode="lin" valueType="num">
                                          <p:cBhvr>
                                            <p:cTn id="141" dur="250"/>
                                            <p:tgtEl>
                                              <p:spTgt spid="50"/>
                                            </p:tgtEl>
                                            <p:attrNameLst>
                                              <p:attrName>ppt_y</p:attrName>
                                            </p:attrNameLst>
                                          </p:cBhvr>
                                          <p:tavLst>
                                            <p:tav tm="0">
                                              <p:val>
                                                <p:strVal val="ppt_y"/>
                                              </p:val>
                                            </p:tav>
                                            <p:tav tm="100000">
                                              <p:val>
                                                <p:strVal val="ppt_y+.1"/>
                                              </p:val>
                                            </p:tav>
                                          </p:tavLst>
                                        </p:anim>
                                        <p:set>
                                          <p:cBhvr>
                                            <p:cTn id="142" dur="1" fill="hold">
                                              <p:stCondLst>
                                                <p:cond delay="249"/>
                                              </p:stCondLst>
                                            </p:cTn>
                                            <p:tgtEl>
                                              <p:spTgt spid="50"/>
                                            </p:tgtEl>
                                            <p:attrNameLst>
                                              <p:attrName>style.visibility</p:attrName>
                                            </p:attrNameLst>
                                          </p:cBhvr>
                                          <p:to>
                                            <p:strVal val="hidden"/>
                                          </p:to>
                                        </p:set>
                                      </p:childTnLst>
                                    </p:cTn>
                                  </p:par>
                                </p:childTnLst>
                              </p:cTn>
                            </p:par>
                            <p:par>
                              <p:cTn id="143" fill="hold">
                                <p:stCondLst>
                                  <p:cond delay="2250"/>
                                </p:stCondLst>
                                <p:childTnLst>
                                  <p:par>
                                    <p:cTn id="144" presetID="43" presetClass="path" presetSubtype="0" accel="50000" decel="50000" fill="hold" nodeType="afterEffect">
                                      <p:stCondLst>
                                        <p:cond delay="0"/>
                                      </p:stCondLst>
                                      <p:childTnLst>
                                        <p:animMotion origin="layout" path="M 2.29167E-6 1.85185E-6 L 0.08424 1.85185E-6 C 0.12187 1.85185E-6 0.16849 -0.03982 0.16849 -0.07199 L 0.16849 -0.14375 " pathEditMode="relative" rAng="0" ptsTypes="AAAA">
                                          <p:cBhvr>
                                            <p:cTn id="145" dur="500" fill="hold"/>
                                            <p:tgtEl>
                                              <p:spTgt spid="59"/>
                                            </p:tgtEl>
                                            <p:attrNameLst>
                                              <p:attrName>ppt_x</p:attrName>
                                              <p:attrName>ppt_y</p:attrName>
                                            </p:attrNameLst>
                                          </p:cBhvr>
                                          <p:rCtr x="8424" y="-7199"/>
                                        </p:animMotion>
                                      </p:childTnLst>
                                    </p:cTn>
                                  </p:par>
                                </p:childTnLst>
                              </p:cTn>
                            </p:par>
                            <p:par>
                              <p:cTn id="146" fill="hold">
                                <p:stCondLst>
                                  <p:cond delay="2750"/>
                                </p:stCondLst>
                                <p:childTnLst>
                                  <p:par>
                                    <p:cTn id="147" presetID="42" presetClass="exit" presetSubtype="0" fill="hold" nodeType="afterEffect">
                                      <p:stCondLst>
                                        <p:cond delay="0"/>
                                      </p:stCondLst>
                                      <p:childTnLst>
                                        <p:animEffect transition="out" filter="fade">
                                          <p:cBhvr>
                                            <p:cTn id="148" dur="250"/>
                                            <p:tgtEl>
                                              <p:spTgt spid="59"/>
                                            </p:tgtEl>
                                          </p:cBhvr>
                                        </p:animEffect>
                                        <p:anim calcmode="lin" valueType="num">
                                          <p:cBhvr>
                                            <p:cTn id="149" dur="250"/>
                                            <p:tgtEl>
                                              <p:spTgt spid="59"/>
                                            </p:tgtEl>
                                            <p:attrNameLst>
                                              <p:attrName>ppt_x</p:attrName>
                                            </p:attrNameLst>
                                          </p:cBhvr>
                                          <p:tavLst>
                                            <p:tav tm="0">
                                              <p:val>
                                                <p:strVal val="ppt_x"/>
                                              </p:val>
                                            </p:tav>
                                            <p:tav tm="100000">
                                              <p:val>
                                                <p:strVal val="ppt_x"/>
                                              </p:val>
                                            </p:tav>
                                          </p:tavLst>
                                        </p:anim>
                                        <p:anim calcmode="lin" valueType="num">
                                          <p:cBhvr>
                                            <p:cTn id="150" dur="250"/>
                                            <p:tgtEl>
                                              <p:spTgt spid="59"/>
                                            </p:tgtEl>
                                            <p:attrNameLst>
                                              <p:attrName>ppt_y</p:attrName>
                                            </p:attrNameLst>
                                          </p:cBhvr>
                                          <p:tavLst>
                                            <p:tav tm="0">
                                              <p:val>
                                                <p:strVal val="ppt_y"/>
                                              </p:val>
                                            </p:tav>
                                            <p:tav tm="100000">
                                              <p:val>
                                                <p:strVal val="ppt_y+.1"/>
                                              </p:val>
                                            </p:tav>
                                          </p:tavLst>
                                        </p:anim>
                                        <p:set>
                                          <p:cBhvr>
                                            <p:cTn id="151" dur="1" fill="hold">
                                              <p:stCondLst>
                                                <p:cond delay="249"/>
                                              </p:stCondLst>
                                            </p:cTn>
                                            <p:tgtEl>
                                              <p:spTgt spid="59"/>
                                            </p:tgtEl>
                                            <p:attrNameLst>
                                              <p:attrName>style.visibility</p:attrName>
                                            </p:attrNameLst>
                                          </p:cBhvr>
                                          <p:to>
                                            <p:strVal val="hidden"/>
                                          </p:to>
                                        </p:set>
                                      </p:childTnLst>
                                    </p:cTn>
                                  </p:par>
                                </p:childTnLst>
                              </p:cTn>
                            </p:par>
                            <p:par>
                              <p:cTn id="152" fill="hold">
                                <p:stCondLst>
                                  <p:cond delay="3000"/>
                                </p:stCondLst>
                                <p:childTnLst>
                                  <p:par>
                                    <p:cTn id="153" presetID="63" presetClass="path" presetSubtype="0" accel="50000" decel="50000" fill="hold" nodeType="afterEffect">
                                      <p:stCondLst>
                                        <p:cond delay="0"/>
                                      </p:stCondLst>
                                      <p:childTnLst>
                                        <p:animMotion origin="layout" path="M 5E-6 4.07407E-6 L 0.25001 4.07407E-6 " pathEditMode="relative" rAng="0" ptsTypes="AA">
                                          <p:cBhvr>
                                            <p:cTn id="154" dur="500" fill="hold"/>
                                            <p:tgtEl>
                                              <p:spTgt spid="44"/>
                                            </p:tgtEl>
                                            <p:attrNameLst>
                                              <p:attrName>ppt_x</p:attrName>
                                              <p:attrName>ppt_y</p:attrName>
                                            </p:attrNameLst>
                                          </p:cBhvr>
                                          <p:rCtr x="12500" y="0"/>
                                        </p:animMotion>
                                      </p:childTnLst>
                                    </p:cTn>
                                  </p:par>
                                </p:childTnLst>
                              </p:cTn>
                            </p:par>
                            <p:par>
                              <p:cTn id="155" fill="hold">
                                <p:stCondLst>
                                  <p:cond delay="3500"/>
                                </p:stCondLst>
                                <p:childTnLst>
                                  <p:par>
                                    <p:cTn id="156" presetID="42" presetClass="exit" presetSubtype="0" fill="hold" nodeType="afterEffect">
                                      <p:stCondLst>
                                        <p:cond delay="0"/>
                                      </p:stCondLst>
                                      <p:childTnLst>
                                        <p:animEffect transition="out" filter="fade">
                                          <p:cBhvr>
                                            <p:cTn id="157" dur="250"/>
                                            <p:tgtEl>
                                              <p:spTgt spid="44"/>
                                            </p:tgtEl>
                                          </p:cBhvr>
                                        </p:animEffect>
                                        <p:anim calcmode="lin" valueType="num">
                                          <p:cBhvr>
                                            <p:cTn id="158" dur="250"/>
                                            <p:tgtEl>
                                              <p:spTgt spid="44"/>
                                            </p:tgtEl>
                                            <p:attrNameLst>
                                              <p:attrName>ppt_x</p:attrName>
                                            </p:attrNameLst>
                                          </p:cBhvr>
                                          <p:tavLst>
                                            <p:tav tm="0">
                                              <p:val>
                                                <p:strVal val="ppt_x"/>
                                              </p:val>
                                            </p:tav>
                                            <p:tav tm="100000">
                                              <p:val>
                                                <p:strVal val="ppt_x"/>
                                              </p:val>
                                            </p:tav>
                                          </p:tavLst>
                                        </p:anim>
                                        <p:anim calcmode="lin" valueType="num">
                                          <p:cBhvr>
                                            <p:cTn id="159" dur="250"/>
                                            <p:tgtEl>
                                              <p:spTgt spid="44"/>
                                            </p:tgtEl>
                                            <p:attrNameLst>
                                              <p:attrName>ppt_y</p:attrName>
                                            </p:attrNameLst>
                                          </p:cBhvr>
                                          <p:tavLst>
                                            <p:tav tm="0">
                                              <p:val>
                                                <p:strVal val="ppt_y"/>
                                              </p:val>
                                            </p:tav>
                                            <p:tav tm="100000">
                                              <p:val>
                                                <p:strVal val="ppt_y+.1"/>
                                              </p:val>
                                            </p:tav>
                                          </p:tavLst>
                                        </p:anim>
                                        <p:set>
                                          <p:cBhvr>
                                            <p:cTn id="160" dur="1" fill="hold">
                                              <p:stCondLst>
                                                <p:cond delay="249"/>
                                              </p:stCondLst>
                                            </p:cTn>
                                            <p:tgtEl>
                                              <p:spTgt spid="44"/>
                                            </p:tgtEl>
                                            <p:attrNameLst>
                                              <p:attrName>style.visibility</p:attrName>
                                            </p:attrNameLst>
                                          </p:cBhvr>
                                          <p:to>
                                            <p:strVal val="hidden"/>
                                          </p:to>
                                        </p:set>
                                      </p:childTnLst>
                                    </p:cTn>
                                  </p:par>
                                </p:childTnLst>
                              </p:cTn>
                            </p:par>
                            <p:par>
                              <p:cTn id="161" fill="hold">
                                <p:stCondLst>
                                  <p:cond delay="3750"/>
                                </p:stCondLst>
                                <p:childTnLst>
                                  <p:par>
                                    <p:cTn id="162" presetID="50" presetClass="path" presetSubtype="0" accel="50000" decel="50000" fill="hold" nodeType="afterEffect">
                                      <p:stCondLst>
                                        <p:cond delay="0"/>
                                      </p:stCondLst>
                                      <p:childTnLst>
                                        <p:animMotion origin="layout" path="M 1.875E-6 -1.85185E-6 L 0.08034 -1.85185E-6 C 0.1164 -1.85185E-6 0.16081 0.0581 0.16081 0.10556 L 0.16081 0.21111 " pathEditMode="relative" rAng="0" ptsTypes="AAAA">
                                          <p:cBhvr>
                                            <p:cTn id="163" dur="500" fill="hold"/>
                                            <p:tgtEl>
                                              <p:spTgt spid="45"/>
                                            </p:tgtEl>
                                            <p:attrNameLst>
                                              <p:attrName>ppt_x</p:attrName>
                                              <p:attrName>ppt_y</p:attrName>
                                            </p:attrNameLst>
                                          </p:cBhvr>
                                          <p:rCtr x="8034" y="10556"/>
                                        </p:animMotion>
                                      </p:childTnLst>
                                    </p:cTn>
                                  </p:par>
                                </p:childTnLst>
                              </p:cTn>
                            </p:par>
                            <p:par>
                              <p:cTn id="164" fill="hold">
                                <p:stCondLst>
                                  <p:cond delay="4250"/>
                                </p:stCondLst>
                                <p:childTnLst>
                                  <p:par>
                                    <p:cTn id="165" presetID="42" presetClass="exit" presetSubtype="0" fill="hold" nodeType="afterEffect">
                                      <p:stCondLst>
                                        <p:cond delay="0"/>
                                      </p:stCondLst>
                                      <p:childTnLst>
                                        <p:animEffect transition="out" filter="fade">
                                          <p:cBhvr>
                                            <p:cTn id="166" dur="250"/>
                                            <p:tgtEl>
                                              <p:spTgt spid="45"/>
                                            </p:tgtEl>
                                          </p:cBhvr>
                                        </p:animEffect>
                                        <p:anim calcmode="lin" valueType="num">
                                          <p:cBhvr>
                                            <p:cTn id="167" dur="250"/>
                                            <p:tgtEl>
                                              <p:spTgt spid="45"/>
                                            </p:tgtEl>
                                            <p:attrNameLst>
                                              <p:attrName>ppt_x</p:attrName>
                                            </p:attrNameLst>
                                          </p:cBhvr>
                                          <p:tavLst>
                                            <p:tav tm="0">
                                              <p:val>
                                                <p:strVal val="ppt_x"/>
                                              </p:val>
                                            </p:tav>
                                            <p:tav tm="100000">
                                              <p:val>
                                                <p:strVal val="ppt_x"/>
                                              </p:val>
                                            </p:tav>
                                          </p:tavLst>
                                        </p:anim>
                                        <p:anim calcmode="lin" valueType="num">
                                          <p:cBhvr>
                                            <p:cTn id="168" dur="250"/>
                                            <p:tgtEl>
                                              <p:spTgt spid="45"/>
                                            </p:tgtEl>
                                            <p:attrNameLst>
                                              <p:attrName>ppt_y</p:attrName>
                                            </p:attrNameLst>
                                          </p:cBhvr>
                                          <p:tavLst>
                                            <p:tav tm="0">
                                              <p:val>
                                                <p:strVal val="ppt_y"/>
                                              </p:val>
                                            </p:tav>
                                            <p:tav tm="100000">
                                              <p:val>
                                                <p:strVal val="ppt_y+.1"/>
                                              </p:val>
                                            </p:tav>
                                          </p:tavLst>
                                        </p:anim>
                                        <p:set>
                                          <p:cBhvr>
                                            <p:cTn id="169"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p:bldP spid="6" grpId="1"/>
          <p:bldP spid="7" grpId="0"/>
          <p:bldP spid="7" grpId="1"/>
          <p:bldP spid="8" grpId="0"/>
          <p:bldP spid="8" grpId="1"/>
          <p:bldP spid="37" grpId="0" animBg="1"/>
          <p:bldP spid="38" grpId="0"/>
          <p:bldP spid="39" grpId="0"/>
          <p:bldP spid="40" grpId="0"/>
          <p:bldP spid="61"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name="adj1" fmla="val 48333"/>
              <a:gd name="adj2" fmla="val 50000"/>
            </a:avLst>
          </a:prstGeom>
          <a:ln w="3810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Context</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Metadata </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643019"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Classification</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Analysis </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Integration  </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“Where”</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“What”</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wrap="square" rtlCol="0">
            <a:spAutoFit/>
          </a:bodyPr>
          <a:lstStyle/>
          <a:p>
            <a:pPr algn="ctr">
              <a:buClr>
                <a:srgbClr val="008CCF"/>
              </a:buClr>
            </a:pPr>
            <a:r>
              <a:rPr lang="en-US" sz="4000" dirty="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wrap="square" rtlCol="0">
            <a:spAutoFit/>
          </a:bodyPr>
          <a:lstStyle/>
          <a:p>
            <a:pPr algn="ctr">
              <a:buClr>
                <a:srgbClr val="008CCF"/>
              </a:buClr>
            </a:pPr>
            <a:r>
              <a:rPr lang="en-US" sz="4000" dirty="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wrap="square" rtlCol="0">
            <a:spAutoFit/>
          </a:bodyPr>
          <a:lstStyle/>
          <a:p>
            <a:pPr algn="ctr">
              <a:buClr>
                <a:srgbClr val="008CCF"/>
              </a:buClr>
            </a:pPr>
            <a:r>
              <a:rPr lang="en-US" sz="4000" dirty="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wrap="square" rtlCol="0">
            <a:spAutoFit/>
          </a:bodyPr>
          <a:lstStyle/>
          <a:p>
            <a:pPr algn="ctr">
              <a:buClr>
                <a:srgbClr val="008CCF"/>
              </a:buClr>
            </a:pPr>
            <a:r>
              <a:rPr lang="en-US" sz="2400" dirty="0"/>
              <a:t>Data element</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wrap="square" rtlCol="0">
            <a:spAutoFit/>
          </a:bodyPr>
          <a:lstStyle/>
          <a:p>
            <a:pPr algn="ctr">
              <a:buClr>
                <a:srgbClr val="008CCF"/>
              </a:buClr>
            </a:pPr>
            <a:r>
              <a:rPr lang="en-GB" sz="2400" dirty="0"/>
              <a:t>Organisation</a:t>
            </a:r>
            <a:r>
              <a:rPr lang="en-US" sz="2400" dirty="0"/>
              <a:t> unit</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wrap="square" rtlCol="0">
            <a:spAutoFit/>
          </a:bodyPr>
          <a:lstStyle/>
          <a:p>
            <a:pPr algn="ctr">
              <a:buClr>
                <a:srgbClr val="008CCF"/>
              </a:buClr>
            </a:pPr>
            <a:r>
              <a:rPr lang="en-US" sz="2400" dirty="0"/>
              <a:t>Period</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w="38100" cap="rnd">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w="38100" cap="rnd">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w="38100" cap="rnd">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xmlns:p14="http://schemas.microsoft.com/office/powerpoint/2010/main">
    <mc:Choice Requires="p14">
      <p:transition spd="slow" p14:dur="1250" advTm="35088"/>
    </mc:Choice>
    <mc:Fallback xmlns="">
      <p:transition spd="slow" advTm="350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50"/>
                                        <p:tgtEl>
                                          <p:spTgt spid="27"/>
                                        </p:tgtEl>
                                      </p:cBhvr>
                                    </p:animEffect>
                                  </p:childTnLst>
                                </p:cTn>
                              </p:par>
                            </p:childTnLst>
                          </p:cTn>
                        </p:par>
                        <p:par>
                          <p:cTn id="30" fill="hold">
                            <p:stCondLst>
                              <p:cond delay="250"/>
                            </p:stCondLst>
                            <p:childTnLst>
                              <p:par>
                                <p:cTn id="31" presetID="22" presetClass="entr" presetSubtype="8"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250"/>
                                        <p:tgtEl>
                                          <p:spTgt spid="28"/>
                                        </p:tgtEl>
                                      </p:cBhvr>
                                    </p:animEffect>
                                  </p:childTnLst>
                                </p:cTn>
                              </p:par>
                            </p:childTnLst>
                          </p:cTn>
                        </p:par>
                        <p:par>
                          <p:cTn id="43" fill="hold">
                            <p:stCondLst>
                              <p:cond delay="250"/>
                            </p:stCondLst>
                            <p:childTnLst>
                              <p:par>
                                <p:cTn id="44" presetID="22" presetClass="entr" presetSubtype="8"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25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250"/>
                                        <p:tgtEl>
                                          <p:spTgt spid="29"/>
                                        </p:tgtEl>
                                      </p:cBhvr>
                                    </p:animEffect>
                                  </p:childTnLst>
                                </p:cTn>
                              </p:par>
                            </p:childTnLst>
                          </p:cTn>
                        </p:par>
                        <p:par>
                          <p:cTn id="56" fill="hold">
                            <p:stCondLst>
                              <p:cond delay="250"/>
                            </p:stCondLst>
                            <p:childTnLst>
                              <p:par>
                                <p:cTn id="57" presetID="22" presetClass="entr" presetSubtype="8"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childTnLst>
                          </p:cTn>
                        </p:par>
                        <p:par>
                          <p:cTn id="60" fill="hold">
                            <p:stCondLst>
                              <p:cond delay="750"/>
                            </p:stCondLst>
                            <p:childTnLst>
                              <p:par>
                                <p:cTn id="61" presetID="10" presetClass="entr" presetSubtype="0"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25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left)">
                                      <p:cBhvr>
                                        <p:cTn id="68" dur="500"/>
                                        <p:tgtEl>
                                          <p:spTgt spid="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64" presetClass="path" presetSubtype="0" accel="50000" decel="50000" fill="hold" grpId="1" nodeType="clickEffect">
                                  <p:stCondLst>
                                    <p:cond delay="0"/>
                                  </p:stCondLst>
                                  <p:childTnLst>
                                    <p:animMotion origin="layout" path="M -3.125E-6 -4.81481E-6 L -3.125E-6 -0.11458 " pathEditMode="relative" rAng="0" ptsTypes="AA">
                                      <p:cBhvr>
                                        <p:cTn id="77" dur="500" fill="hold"/>
                                        <p:tgtEl>
                                          <p:spTgt spid="7"/>
                                        </p:tgtEl>
                                        <p:attrNameLst>
                                          <p:attrName>ppt_x</p:attrName>
                                          <p:attrName>ppt_y</p:attrName>
                                        </p:attrNameLst>
                                      </p:cBhvr>
                                      <p:rCtr x="0" y="-5741"/>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250"/>
                                        <p:tgtEl>
                                          <p:spTgt spid="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25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fade">
                                      <p:cBhvr>
                                        <p:cTn id="92" dur="250"/>
                                        <p:tgtEl>
                                          <p:spTgt spid="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fade">
                                      <p:cBhvr>
                                        <p:cTn id="9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7" grpId="1" animBg="1"/>
      <p:bldP spid="8" grpId="0"/>
      <p:bldP spid="9" grpId="0"/>
      <p:bldP spid="10" grpId="0"/>
      <p:bldP spid="11" grpId="0" animBg="1"/>
      <p:bldP spid="12" grpId="0" animBg="1"/>
      <p:bldP spid="13" grpId="0" animBg="1"/>
      <p:bldP spid="24" grpId="0"/>
      <p:bldP spid="25"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wrap="square" rtlCol="0">
            <a:spAutoFit/>
          </a:bodyPr>
          <a:lstStyle/>
          <a:p>
            <a:pPr algn="ctr">
              <a:buClr>
                <a:srgbClr val="008CCF"/>
              </a:buClr>
            </a:pPr>
            <a:r>
              <a:rPr lang="en-US" sz="2400" dirty="0"/>
              <a:t>Collection</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wrap="square" rtlCol="0">
            <a:spAutoFit/>
          </a:bodyPr>
          <a:lstStyle/>
          <a:p>
            <a:pPr algn="ctr">
              <a:buClr>
                <a:srgbClr val="008CCF"/>
              </a:buClr>
            </a:pPr>
            <a:r>
              <a:rPr lang="en-US" sz="2400" dirty="0"/>
              <a:t>Validation</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wrap="square" rtlCol="0">
            <a:spAutoFit/>
          </a:bodyPr>
          <a:lstStyle/>
          <a:p>
            <a:pPr algn="ctr">
              <a:buClr>
                <a:srgbClr val="008CCF"/>
              </a:buClr>
            </a:pPr>
            <a:r>
              <a:rPr lang="en-US" sz="2400" dirty="0"/>
              <a:t>Analysis</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288475" cy="461665"/>
          </a:xfrm>
          <a:prstGeom prst="rect">
            <a:avLst/>
          </a:prstGeom>
          <a:noFill/>
        </p:spPr>
        <p:txBody>
          <a:bodyPr wrap="square" rtlCol="0">
            <a:spAutoFit/>
          </a:bodyPr>
          <a:lstStyle/>
          <a:p>
            <a:pPr algn="ctr">
              <a:buClr>
                <a:srgbClr val="008CCF"/>
              </a:buClr>
            </a:pPr>
            <a:r>
              <a:rPr lang="en-US" sz="2400" dirty="0"/>
              <a:t>Presentation</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16679"/>
    </mc:Choice>
    <mc:Fallback xmlns="">
      <p:transition spd="slow" advTm="16679"/>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a:r>
              <a:rPr lang="en-US" dirty="0"/>
              <a:t>How are data organized within DHIS2?</a:t>
            </a:r>
          </a:p>
        </p:txBody>
      </p:sp>
      <p:pic>
        <p:nvPicPr>
          <p:cNvPr id="4" name="Graphic 3" descr="Badge Question Mark with solid fill">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xmlns:p14="http://schemas.microsoft.com/office/powerpoint/2010/main">
    <mc:Choice Requires="p14">
      <p:transition spd="slow" p14:dur="2000" advTm="7272"/>
    </mc:Choice>
    <mc:Fallback xmlns="">
      <p:transition spd="slow" advTm="7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a:r>
              <a:rPr lang="en-US" dirty="0"/>
              <a:t>3 building blocks</a:t>
            </a:r>
          </a:p>
        </p:txBody>
      </p:sp>
      <p:pic>
        <p:nvPicPr>
          <p:cNvPr id="4" name="Graphic 3" descr="Badge Question Mark with solid fill">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wrap="square" rtlCol="0">
            <a:spAutoFit/>
          </a:bodyPr>
          <a:lstStyle/>
          <a:p>
            <a:pPr algn="ctr">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wrap="square" rtlCol="0">
            <a:spAutoFit/>
          </a:bodyPr>
          <a:lstStyle/>
          <a:p>
            <a:pPr algn="ctr">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wrap="square" rtlCol="0">
            <a:spAutoFit/>
          </a:bodyPr>
          <a:lstStyle/>
          <a:p>
            <a:pPr algn="ctr">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wrap="square" rtlCol="0">
            <a:spAutoFit/>
          </a:bodyPr>
          <a:lstStyle/>
          <a:p>
            <a:pPr algn="l">
              <a:buClr>
                <a:srgbClr val="008CCF"/>
              </a:buClr>
            </a:pPr>
            <a:r>
              <a:rPr lang="en-US" sz="2400" dirty="0"/>
              <a:t>Data elements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wrap="square" rtlCol="0">
            <a:spAutoFit/>
          </a:bodyPr>
          <a:lstStyle/>
          <a:p>
            <a:pPr algn="l">
              <a:buClr>
                <a:srgbClr val="008CCF"/>
              </a:buClr>
            </a:pPr>
            <a:r>
              <a:rPr lang="en-GB" sz="2400" dirty="0"/>
              <a:t>Organisation</a:t>
            </a:r>
            <a:r>
              <a:rPr lang="en-US" sz="2400" dirty="0"/>
              <a:t> units</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wrap="square" rtlCol="0">
            <a:spAutoFit/>
          </a:bodyPr>
          <a:lstStyle/>
          <a:p>
            <a:pPr algn="l">
              <a:buClr>
                <a:srgbClr val="008CCF"/>
              </a:buClr>
            </a:pPr>
            <a:r>
              <a:rPr lang="en-US" sz="2400" dirty="0"/>
              <a:t>Periods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xmlns:p159="http://schemas.microsoft.com/office/powerpoint/2015/09/main">
    <mc:Choice Requires="p159">
      <p:transition spd="slow" advTm="18700">
        <p159:morph option="byObject"/>
      </p:transition>
    </mc:Choice>
    <mc:Fallback xmlns="">
      <p:transition spd="slow" advTm="187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anim calcmode="lin" valueType="num">
                                      <p:cBhvr>
                                        <p:cTn id="13" dur="500" fill="hold"/>
                                        <p:tgtEl>
                                          <p:spTgt spid="24"/>
                                        </p:tgtEl>
                                        <p:attrNameLst>
                                          <p:attrName>ppt_x</p:attrName>
                                        </p:attrNameLst>
                                      </p:cBhvr>
                                      <p:tavLst>
                                        <p:tav tm="0">
                                          <p:val>
                                            <p:strVal val="#ppt_x"/>
                                          </p:val>
                                        </p:tav>
                                        <p:tav tm="100000">
                                          <p:val>
                                            <p:strVal val="#ppt_x"/>
                                          </p:val>
                                        </p:tav>
                                      </p:tavLst>
                                    </p:anim>
                                    <p:anim calcmode="lin" valueType="num">
                                      <p:cBhvr>
                                        <p:cTn id="14" dur="50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anim calcmode="lin" valueType="num">
                                      <p:cBhvr>
                                        <p:cTn id="24" dur="500" fill="hold"/>
                                        <p:tgtEl>
                                          <p:spTgt spid="22"/>
                                        </p:tgtEl>
                                        <p:attrNameLst>
                                          <p:attrName>ppt_x</p:attrName>
                                        </p:attrNameLst>
                                      </p:cBhvr>
                                      <p:tavLst>
                                        <p:tav tm="0">
                                          <p:val>
                                            <p:strVal val="#ppt_x"/>
                                          </p:val>
                                        </p:tav>
                                        <p:tav tm="100000">
                                          <p:val>
                                            <p:strVal val="#ppt_x"/>
                                          </p:val>
                                        </p:tav>
                                      </p:tavLst>
                                    </p:anim>
                                    <p:anim calcmode="lin" valueType="num">
                                      <p:cBhvr>
                                        <p:cTn id="25" dur="500" fill="hold"/>
                                        <p:tgtEl>
                                          <p:spTgt spid="22"/>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ppt_x</p:attrName>
                                        </p:attrNameLst>
                                      </p:cBhvr>
                                      <p:tavLst>
                                        <p:tav tm="0">
                                          <p:val>
                                            <p:strVal val="#ppt_x"/>
                                          </p:val>
                                        </p:tav>
                                        <p:tav tm="100000">
                                          <p:val>
                                            <p:strVal val="#ppt_x"/>
                                          </p:val>
                                        </p:tav>
                                      </p:tavLst>
                                    </p:anim>
                                    <p:anim calcmode="lin" valueType="num">
                                      <p:cBhvr>
                                        <p:cTn id="31" dur="500" fill="hold"/>
                                        <p:tgtEl>
                                          <p:spTgt spid="7"/>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anim calcmode="lin" valueType="num">
                                      <p:cBhvr>
                                        <p:cTn id="35" dur="500" fill="hold"/>
                                        <p:tgtEl>
                                          <p:spTgt spid="20"/>
                                        </p:tgtEl>
                                        <p:attrNameLst>
                                          <p:attrName>ppt_x</p:attrName>
                                        </p:attrNameLst>
                                      </p:cBhvr>
                                      <p:tavLst>
                                        <p:tav tm="0">
                                          <p:val>
                                            <p:strVal val="#ppt_x"/>
                                          </p:val>
                                        </p:tav>
                                        <p:tav tm="100000">
                                          <p:val>
                                            <p:strVal val="#ppt_x"/>
                                          </p:val>
                                        </p:tav>
                                      </p:tavLst>
                                    </p:anim>
                                    <p:anim calcmode="lin" valueType="num">
                                      <p:cBhvr>
                                        <p:cTn id="3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25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5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12"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a:r>
              <a:rPr lang="en-US" dirty="0"/>
              <a:t>3 building blocks</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wrap="square" rtlCol="0">
            <a:spAutoFit/>
          </a:bodyPr>
          <a:lstStyle/>
          <a:p>
            <a:pPr algn="l">
              <a:buClr>
                <a:srgbClr val="008CCF"/>
              </a:buClr>
            </a:pPr>
            <a:r>
              <a:rPr lang="en-US" sz="2400" dirty="0"/>
              <a:t>Data elements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wrap="square" rtlCol="0">
            <a:spAutoFit/>
          </a:bodyPr>
          <a:lstStyle/>
          <a:p>
            <a:pPr algn="ctr">
              <a:buClr>
                <a:srgbClr val="008CCF"/>
              </a:buClr>
            </a:pPr>
            <a:r>
              <a:rPr lang="en-GB" sz="2400" dirty="0"/>
              <a:t>Organisation</a:t>
            </a:r>
            <a:r>
              <a:rPr lang="en-US" sz="2400" dirty="0"/>
              <a:t> units</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wrap="square" rtlCol="0">
            <a:spAutoFit/>
          </a:bodyPr>
          <a:lstStyle/>
          <a:p>
            <a:pPr algn="ctr">
              <a:buClr>
                <a:srgbClr val="008CCF"/>
              </a:buClr>
            </a:pPr>
            <a:r>
              <a:rPr lang="en-US" sz="2400" dirty="0"/>
              <a:t>Periods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name="adj1" fmla="val 66738"/>
              <a:gd name="adj2" fmla="val 46927"/>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w="38100" cap="rnd">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w="38100" cap="rnd">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w="38100" cap="rnd">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wrap="square" rtlCol="0">
            <a:spAutoFit/>
          </a:bodyPr>
          <a:lstStyle/>
          <a:p>
            <a:pPr algn="ctr">
              <a:buClr>
                <a:srgbClr val="008CCF"/>
              </a:buClr>
            </a:pPr>
            <a:r>
              <a:rPr lang="en-US" sz="2400" dirty="0">
                <a:solidFill>
                  <a:schemeClr val="bg1"/>
                </a:solidFill>
              </a:rPr>
              <a:t>“What”</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wrap="square" rtlCol="0">
            <a:spAutoFit/>
          </a:bodyPr>
          <a:lstStyle/>
          <a:p>
            <a:pPr algn="ctr">
              <a:buClr>
                <a:srgbClr val="008CCF"/>
              </a:buClr>
            </a:pPr>
            <a:r>
              <a:rPr lang="en-US" sz="2400" dirty="0">
                <a:solidFill>
                  <a:schemeClr val="bg1"/>
                </a:solidFill>
              </a:rPr>
              <a:t>“Where”</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wrap="square" rtlCol="0">
            <a:spAutoFit/>
          </a:bodyPr>
          <a:lstStyle/>
          <a:p>
            <a:pPr algn="ctr">
              <a:buClr>
                <a:srgbClr val="008CCF"/>
              </a:buClr>
            </a:pPr>
            <a:r>
              <a:rPr lang="en-US" sz="2400" dirty="0">
                <a:solidFill>
                  <a:schemeClr val="bg1"/>
                </a:solidFill>
              </a:rPr>
              <a:t>“When”</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wrap="square" rtlCol="0">
            <a:spAutoFit/>
          </a:bodyPr>
          <a:lstStyle/>
          <a:p>
            <a:pPr marL="342900" indent="-342900" algn="ctr">
              <a:buClr>
                <a:srgbClr val="008CCF"/>
              </a:buClr>
              <a:buFont typeface="Arial" panose="020B0604020202020204" pitchFamily="34" charset="0"/>
              <a:buChar char="•"/>
            </a:pPr>
            <a:r>
              <a:rPr lang="en-US" sz="2400" dirty="0"/>
              <a:t>Classify</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wrap="square" rtlCol="0">
            <a:spAutoFit/>
          </a:bodyPr>
          <a:lstStyle/>
          <a:p>
            <a:pPr marL="342900" indent="-342900" algn="ctr">
              <a:buClr>
                <a:srgbClr val="008CCF"/>
              </a:buClr>
              <a:buFont typeface="Arial" panose="020B0604020202020204" pitchFamily="34" charset="0"/>
              <a:buChar char="•"/>
            </a:pPr>
            <a:r>
              <a:rPr lang="en-US" sz="2400" dirty="0"/>
              <a:t>Organize </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Metadata </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xmlns:p159="http://schemas.microsoft.com/office/powerpoint/2015/09/main">
    <mc:Choice Requires="p159">
      <p:transition advTm="30740">
        <p159:morph option="byObject"/>
      </p:transition>
    </mc:Choice>
    <mc:Fallback xmlns="">
      <p:transition advTm="3074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14:presetBounceEnd="38000">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14:bounceEnd="38000">
                                          <p:cBhvr additive="base">
                                            <p:cTn id="12" dur="500" fill="hold"/>
                                            <p:tgtEl>
                                              <p:spTgt spid="30"/>
                                            </p:tgtEl>
                                            <p:attrNameLst>
                                              <p:attrName>ppt_x</p:attrName>
                                            </p:attrNameLst>
                                          </p:cBhvr>
                                          <p:tavLst>
                                            <p:tav tm="0">
                                              <p:val>
                                                <p:strVal val="0-#ppt_w/2"/>
                                              </p:val>
                                            </p:tav>
                                            <p:tav tm="100000">
                                              <p:val>
                                                <p:strVal val="#ppt_x"/>
                                              </p:val>
                                            </p:tav>
                                          </p:tavLst>
                                        </p:anim>
                                        <p:anim calcmode="lin" valueType="num" p14:bounceEnd="38000">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25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5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8" grpId="0" animBg="1"/>
          <p:bldP spid="25" grpId="0"/>
          <p:bldP spid="26" grpId="0"/>
          <p:bldP spid="27" grpId="0"/>
          <p:bldP spid="28" grpId="0"/>
          <p:bldP spid="29" grpId="0"/>
          <p:bldP spid="30"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0-#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25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5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8" grpId="0" animBg="1"/>
          <p:bldP spid="25" grpId="0"/>
          <p:bldP spid="26" grpId="0"/>
          <p:bldP spid="27" grpId="0"/>
          <p:bldP spid="28" grpId="0"/>
          <p:bldP spid="29" grpId="0"/>
          <p:bldP spid="30"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a:r>
              <a:rPr lang="en-US"/>
              <a:t>3 building blocks</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wrap="square" rtlCol="0">
            <a:spAutoFit/>
          </a:bodyPr>
          <a:lstStyle/>
          <a:p>
            <a:pPr algn="ctr">
              <a:buClr>
                <a:srgbClr val="008CCF"/>
              </a:buClr>
            </a:pPr>
            <a:r>
              <a:rPr lang="en-US" sz="2400"/>
              <a:t>Data elements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wrap="square" rtlCol="0">
            <a:spAutoFit/>
          </a:bodyPr>
          <a:lstStyle/>
          <a:p>
            <a:pPr algn="ctr">
              <a:buClr>
                <a:srgbClr val="008CCF"/>
              </a:buClr>
            </a:pPr>
            <a:r>
              <a:rPr lang="en-US" sz="2400"/>
              <a:t>Organisation units</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wrap="square" rtlCol="0">
            <a:spAutoFit/>
          </a:bodyPr>
          <a:lstStyle/>
          <a:p>
            <a:pPr algn="ctr">
              <a:buClr>
                <a:srgbClr val="008CCF"/>
              </a:buClr>
            </a:pPr>
            <a:r>
              <a:rPr lang="en-US" sz="2400"/>
              <a:t>Periods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id="31" name="Graphic 69" descr="Database with solid fill">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id="39" name="Graphic 38" descr="Smart Phone with solid fill">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id="41" name="Graphic 40" descr="Speech with solid fill">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wrap="square" lIns="0" tIns="0" rIns="0" bIns="0" rtlCol="0">
                <a:spAutoFit/>
              </a:bodyPr>
              <a:lstStyle/>
              <a:p>
                <a:pPr algn="ctr">
                  <a:buClr>
                    <a:srgbClr val="008CCF"/>
                  </a:buClr>
                </a:pPr>
                <a:r>
                  <a:rPr lang="en-U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id="50" name="Graphic 49" descr="Cloud with solid fill">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wrap="square" lIns="0" tIns="0" rIns="0" bIns="0" rtlCol="0">
                <a:spAutoFit/>
              </a:bodyPr>
              <a:lstStyle/>
              <a:p>
                <a:pPr algn="ctr">
                  <a:buClr>
                    <a:srgbClr val="008CCF"/>
                  </a:buClr>
                </a:pPr>
                <a:r>
                  <a:rPr lang="en-U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w="22225" cap="rnd">
              <a:solidFill>
                <a:schemeClr val="tx2"/>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w="22225" cap="rnd">
              <a:solidFill>
                <a:schemeClr val="accent1"/>
              </a:solidFill>
              <a:prstDash val="sysDot"/>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w="22225" cap="rnd">
              <a:solidFill>
                <a:schemeClr val="tx2"/>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xmlns:p159="http://schemas.microsoft.com/office/powerpoint/2015/09/main">
    <mc:Choice Requires="p159">
      <p:transition spd="slow" advTm="15940">
        <p159:morph option="byObject"/>
      </p:transition>
    </mc:Choice>
    <mc:Fallback xmlns="">
      <p:transition spd="slow" advTm="1594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40000">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40000">
                                          <p:cBhvr additive="base">
                                            <p:cTn id="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par>
                                    <p:cTn id="14" presetID="53" presetClass="entr" presetSubtype="16"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fltVal val="0"/>
                                              </p:val>
                                            </p:tav>
                                            <p:tav tm="100000">
                                              <p:val>
                                                <p:strVal val="#ppt_w"/>
                                              </p:val>
                                            </p:tav>
                                          </p:tavLst>
                                        </p:anim>
                                        <p:anim calcmode="lin" valueType="num">
                                          <p:cBhvr>
                                            <p:cTn id="17" dur="500" fill="hold"/>
                                            <p:tgtEl>
                                              <p:spTgt spid="38"/>
                                            </p:tgtEl>
                                            <p:attrNameLst>
                                              <p:attrName>ppt_h</p:attrName>
                                            </p:attrNameLst>
                                          </p:cBhvr>
                                          <p:tavLst>
                                            <p:tav tm="0">
                                              <p:val>
                                                <p:fltVal val="0"/>
                                              </p:val>
                                            </p:tav>
                                            <p:tav tm="100000">
                                              <p:val>
                                                <p:strVal val="#ppt_h"/>
                                              </p:val>
                                            </p:tav>
                                          </p:tavLst>
                                        </p:anim>
                                        <p:animEffect transition="in" filter="fade">
                                          <p:cBhvr>
                                            <p:cTn id="18" dur="500"/>
                                            <p:tgtEl>
                                              <p:spTgt spid="38"/>
                                            </p:tgtEl>
                                          </p:cBhvr>
                                        </p:animEffect>
                                      </p:childTnLst>
                                    </p:cTn>
                                  </p:par>
                                  <p:par>
                                    <p:cTn id="19" presetID="53" presetClass="entr" presetSubtype="16"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par>
                                    <p:cTn id="24" presetID="53" presetClass="entr" presetSubtype="16"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animEffect transition="in" filter="fade">
                                          <p:cBhvr>
                                            <p:cTn id="28" dur="500"/>
                                            <p:tgtEl>
                                              <p:spTgt spid="44"/>
                                            </p:tgtEl>
                                          </p:cBhvr>
                                        </p:animEffect>
                                      </p:childTnLst>
                                    </p:cTn>
                                  </p:par>
                                  <p:par>
                                    <p:cTn id="29" presetID="53" presetClass="entr" presetSubtype="16"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fltVal val="0"/>
                                              </p:val>
                                            </p:tav>
                                            <p:tav tm="100000">
                                              <p:val>
                                                <p:strVal val="#ppt_w"/>
                                              </p:val>
                                            </p:tav>
                                          </p:tavLst>
                                        </p:anim>
                                        <p:anim calcmode="lin" valueType="num">
                                          <p:cBhvr>
                                            <p:cTn id="32" dur="500" fill="hold"/>
                                            <p:tgtEl>
                                              <p:spTgt spid="45"/>
                                            </p:tgtEl>
                                            <p:attrNameLst>
                                              <p:attrName>ppt_h</p:attrName>
                                            </p:attrNameLst>
                                          </p:cBhvr>
                                          <p:tavLst>
                                            <p:tav tm="0">
                                              <p:val>
                                                <p:fltVal val="0"/>
                                              </p:val>
                                            </p:tav>
                                            <p:tav tm="100000">
                                              <p:val>
                                                <p:strVal val="#ppt_h"/>
                                              </p:val>
                                            </p:tav>
                                          </p:tavLst>
                                        </p:anim>
                                        <p:animEffect transition="in" filter="fade">
                                          <p:cBhvr>
                                            <p:cTn id="33" dur="500"/>
                                            <p:tgtEl>
                                              <p:spTgt spid="45"/>
                                            </p:tgtEl>
                                          </p:cBhvr>
                                        </p:animEffect>
                                      </p:childTnLst>
                                    </p:cTn>
                                  </p:par>
                                  <p:par>
                                    <p:cTn id="34" presetID="53" presetClass="entr" presetSubtype="16"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p:cTn id="36" dur="500" fill="hold"/>
                                            <p:tgtEl>
                                              <p:spTgt spid="52"/>
                                            </p:tgtEl>
                                            <p:attrNameLst>
                                              <p:attrName>ppt_w</p:attrName>
                                            </p:attrNameLst>
                                          </p:cBhvr>
                                          <p:tavLst>
                                            <p:tav tm="0">
                                              <p:val>
                                                <p:fltVal val="0"/>
                                              </p:val>
                                            </p:tav>
                                            <p:tav tm="100000">
                                              <p:val>
                                                <p:strVal val="#ppt_w"/>
                                              </p:val>
                                            </p:tav>
                                          </p:tavLst>
                                        </p:anim>
                                        <p:anim calcmode="lin" valueType="num">
                                          <p:cBhvr>
                                            <p:cTn id="37" dur="500" fill="hold"/>
                                            <p:tgtEl>
                                              <p:spTgt spid="52"/>
                                            </p:tgtEl>
                                            <p:attrNameLst>
                                              <p:attrName>ppt_h</p:attrName>
                                            </p:attrNameLst>
                                          </p:cBhvr>
                                          <p:tavLst>
                                            <p:tav tm="0">
                                              <p:val>
                                                <p:fltVal val="0"/>
                                              </p:val>
                                            </p:tav>
                                            <p:tav tm="100000">
                                              <p:val>
                                                <p:strVal val="#ppt_h"/>
                                              </p:val>
                                            </p:tav>
                                          </p:tavLst>
                                        </p:anim>
                                        <p:animEffect transition="in" filter="fade">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43" presetClass="path" presetSubtype="0" accel="50000" decel="50000" fill="hold" nodeType="clickEffect">
                                      <p:stCondLst>
                                        <p:cond delay="0"/>
                                      </p:stCondLst>
                                      <p:childTnLst>
                                        <p:animMotion origin="layout" path="M -1.04167E-6 -4.44444E-6 L -0.07982 -4.44444E-6 C -0.11562 -4.44444E-6 -0.15963 -0.04745 -0.15963 -0.08588 L -0.15963 -0.17152 " pathEditMode="relative" rAng="0" ptsTypes="AAAA">
                                          <p:cBhvr>
                                            <p:cTn id="42" dur="500" fill="hold"/>
                                            <p:tgtEl>
                                              <p:spTgt spid="45"/>
                                            </p:tgtEl>
                                            <p:attrNameLst>
                                              <p:attrName>ppt_x</p:attrName>
                                              <p:attrName>ppt_y</p:attrName>
                                            </p:attrNameLst>
                                          </p:cBhvr>
                                          <p:rCtr x="-7982" y="-8588"/>
                                        </p:animMotion>
                                      </p:childTnLst>
                                    </p:cTn>
                                  </p:par>
                                </p:childTnLst>
                              </p:cTn>
                            </p:par>
                            <p:par>
                              <p:cTn id="43" fill="hold">
                                <p:stCondLst>
                                  <p:cond delay="500"/>
                                </p:stCondLst>
                                <p:childTnLst>
                                  <p:par>
                                    <p:cTn id="44" presetID="42" presetClass="exit" presetSubtype="0" fill="hold" nodeType="afterEffect">
                                      <p:stCondLst>
                                        <p:cond delay="0"/>
                                      </p:stCondLst>
                                      <p:childTnLst>
                                        <p:animEffect transition="out" filter="fade">
                                          <p:cBhvr>
                                            <p:cTn id="45" dur="250"/>
                                            <p:tgtEl>
                                              <p:spTgt spid="45"/>
                                            </p:tgtEl>
                                          </p:cBhvr>
                                        </p:animEffect>
                                        <p:anim calcmode="lin" valueType="num">
                                          <p:cBhvr>
                                            <p:cTn id="46" dur="250"/>
                                            <p:tgtEl>
                                              <p:spTgt spid="45"/>
                                            </p:tgtEl>
                                            <p:attrNameLst>
                                              <p:attrName>ppt_x</p:attrName>
                                            </p:attrNameLst>
                                          </p:cBhvr>
                                          <p:tavLst>
                                            <p:tav tm="0">
                                              <p:val>
                                                <p:strVal val="ppt_x"/>
                                              </p:val>
                                            </p:tav>
                                            <p:tav tm="100000">
                                              <p:val>
                                                <p:strVal val="ppt_x"/>
                                              </p:val>
                                            </p:tav>
                                          </p:tavLst>
                                        </p:anim>
                                        <p:anim calcmode="lin" valueType="num">
                                          <p:cBhvr>
                                            <p:cTn id="47" dur="250"/>
                                            <p:tgtEl>
                                              <p:spTgt spid="45"/>
                                            </p:tgtEl>
                                            <p:attrNameLst>
                                              <p:attrName>ppt_y</p:attrName>
                                            </p:attrNameLst>
                                          </p:cBhvr>
                                          <p:tavLst>
                                            <p:tav tm="0">
                                              <p:val>
                                                <p:strVal val="ppt_y"/>
                                              </p:val>
                                            </p:tav>
                                            <p:tav tm="100000">
                                              <p:val>
                                                <p:strVal val="ppt_y+.1"/>
                                              </p:val>
                                            </p:tav>
                                          </p:tavLst>
                                        </p:anim>
                                        <p:set>
                                          <p:cBhvr>
                                            <p:cTn id="48" dur="1" fill="hold">
                                              <p:stCondLst>
                                                <p:cond delay="249"/>
                                              </p:stCondLst>
                                            </p:cTn>
                                            <p:tgtEl>
                                              <p:spTgt spid="45"/>
                                            </p:tgtEl>
                                            <p:attrNameLst>
                                              <p:attrName>style.visibility</p:attrName>
                                            </p:attrNameLst>
                                          </p:cBhvr>
                                          <p:to>
                                            <p:strVal val="hidden"/>
                                          </p:to>
                                        </p:set>
                                      </p:childTnLst>
                                    </p:cTn>
                                  </p:par>
                                </p:childTnLst>
                              </p:cTn>
                            </p:par>
                            <p:par>
                              <p:cTn id="49" fill="hold">
                                <p:stCondLst>
                                  <p:cond delay="750"/>
                                </p:stCondLst>
                                <p:childTnLst>
                                  <p:par>
                                    <p:cTn id="50" presetID="35" presetClass="path" presetSubtype="0" accel="50000" decel="50000" fill="hold" nodeType="afterEffect">
                                      <p:stCondLst>
                                        <p:cond delay="0"/>
                                      </p:stCondLst>
                                      <p:childTnLst>
                                        <p:animMotion origin="layout" path="M -2.70833E-6 1.48148E-6 L -0.22708 -0.00278 " pathEditMode="relative" rAng="0" ptsTypes="AA">
                                          <p:cBhvr>
                                            <p:cTn id="51" dur="500" fill="hold"/>
                                            <p:tgtEl>
                                              <p:spTgt spid="44"/>
                                            </p:tgtEl>
                                            <p:attrNameLst>
                                              <p:attrName>ppt_x</p:attrName>
                                              <p:attrName>ppt_y</p:attrName>
                                            </p:attrNameLst>
                                          </p:cBhvr>
                                          <p:rCtr x="-11354" y="-139"/>
                                        </p:animMotion>
                                      </p:childTnLst>
                                    </p:cTn>
                                  </p:par>
                                </p:childTnLst>
                              </p:cTn>
                            </p:par>
                            <p:par>
                              <p:cTn id="52" fill="hold">
                                <p:stCondLst>
                                  <p:cond delay="1250"/>
                                </p:stCondLst>
                                <p:childTnLst>
                                  <p:par>
                                    <p:cTn id="53" presetID="42" presetClass="exit" presetSubtype="0" fill="hold" nodeType="afterEffect">
                                      <p:stCondLst>
                                        <p:cond delay="0"/>
                                      </p:stCondLst>
                                      <p:childTnLst>
                                        <p:animEffect transition="out" filter="fade">
                                          <p:cBhvr>
                                            <p:cTn id="54" dur="250"/>
                                            <p:tgtEl>
                                              <p:spTgt spid="44"/>
                                            </p:tgtEl>
                                          </p:cBhvr>
                                        </p:animEffect>
                                        <p:anim calcmode="lin" valueType="num">
                                          <p:cBhvr>
                                            <p:cTn id="55" dur="250"/>
                                            <p:tgtEl>
                                              <p:spTgt spid="44"/>
                                            </p:tgtEl>
                                            <p:attrNameLst>
                                              <p:attrName>ppt_x</p:attrName>
                                            </p:attrNameLst>
                                          </p:cBhvr>
                                          <p:tavLst>
                                            <p:tav tm="0">
                                              <p:val>
                                                <p:strVal val="ppt_x"/>
                                              </p:val>
                                            </p:tav>
                                            <p:tav tm="100000">
                                              <p:val>
                                                <p:strVal val="ppt_x"/>
                                              </p:val>
                                            </p:tav>
                                          </p:tavLst>
                                        </p:anim>
                                        <p:anim calcmode="lin" valueType="num">
                                          <p:cBhvr>
                                            <p:cTn id="56" dur="250"/>
                                            <p:tgtEl>
                                              <p:spTgt spid="44"/>
                                            </p:tgtEl>
                                            <p:attrNameLst>
                                              <p:attrName>ppt_y</p:attrName>
                                            </p:attrNameLst>
                                          </p:cBhvr>
                                          <p:tavLst>
                                            <p:tav tm="0">
                                              <p:val>
                                                <p:strVal val="ppt_y"/>
                                              </p:val>
                                            </p:tav>
                                            <p:tav tm="100000">
                                              <p:val>
                                                <p:strVal val="ppt_y+.1"/>
                                              </p:val>
                                            </p:tav>
                                          </p:tavLst>
                                        </p:anim>
                                        <p:set>
                                          <p:cBhvr>
                                            <p:cTn id="57" dur="1" fill="hold">
                                              <p:stCondLst>
                                                <p:cond delay="249"/>
                                              </p:stCondLst>
                                            </p:cTn>
                                            <p:tgtEl>
                                              <p:spTgt spid="44"/>
                                            </p:tgtEl>
                                            <p:attrNameLst>
                                              <p:attrName>style.visibility</p:attrName>
                                            </p:attrNameLst>
                                          </p:cBhvr>
                                          <p:to>
                                            <p:strVal val="hidden"/>
                                          </p:to>
                                        </p:set>
                                      </p:childTnLst>
                                    </p:cTn>
                                  </p:par>
                                </p:childTnLst>
                              </p:cTn>
                            </p:par>
                            <p:par>
                              <p:cTn id="58" fill="hold">
                                <p:stCondLst>
                                  <p:cond delay="1500"/>
                                </p:stCondLst>
                                <p:childTnLst>
                                  <p:par>
                                    <p:cTn id="59" presetID="50" presetClass="path" presetSubtype="0" accel="50000" decel="50000" fill="hold" nodeType="afterEffect">
                                      <p:stCondLst>
                                        <p:cond delay="0"/>
                                      </p:stCondLst>
                                      <p:childTnLst>
                                        <p:animMotion origin="layout" path="M 6.25E-7 -2.96296E-6 L -0.08659 -2.96296E-6 C -0.12539 -2.96296E-6 -0.17318 0.04028 -0.17318 0.07292 L -0.17318 0.14607 " pathEditMode="relative" rAng="0" ptsTypes="AAAA">
                                          <p:cBhvr>
                                            <p:cTn id="60" dur="500" fill="hold"/>
                                            <p:tgtEl>
                                              <p:spTgt spid="43"/>
                                            </p:tgtEl>
                                            <p:attrNameLst>
                                              <p:attrName>ppt_x</p:attrName>
                                              <p:attrName>ppt_y</p:attrName>
                                            </p:attrNameLst>
                                          </p:cBhvr>
                                          <p:rCtr x="-8659" y="7292"/>
                                        </p:animMotion>
                                      </p:childTnLst>
                                    </p:cTn>
                                  </p:par>
                                </p:childTnLst>
                              </p:cTn>
                            </p:par>
                            <p:par>
                              <p:cTn id="61" fill="hold">
                                <p:stCondLst>
                                  <p:cond delay="2000"/>
                                </p:stCondLst>
                                <p:childTnLst>
                                  <p:par>
                                    <p:cTn id="62" presetID="42" presetClass="exit" presetSubtype="0" fill="hold" nodeType="afterEffect">
                                      <p:stCondLst>
                                        <p:cond delay="0"/>
                                      </p:stCondLst>
                                      <p:childTnLst>
                                        <p:animEffect transition="out" filter="fade">
                                          <p:cBhvr>
                                            <p:cTn id="63" dur="250"/>
                                            <p:tgtEl>
                                              <p:spTgt spid="43"/>
                                            </p:tgtEl>
                                          </p:cBhvr>
                                        </p:animEffect>
                                        <p:anim calcmode="lin" valueType="num">
                                          <p:cBhvr>
                                            <p:cTn id="64" dur="250"/>
                                            <p:tgtEl>
                                              <p:spTgt spid="43"/>
                                            </p:tgtEl>
                                            <p:attrNameLst>
                                              <p:attrName>ppt_x</p:attrName>
                                            </p:attrNameLst>
                                          </p:cBhvr>
                                          <p:tavLst>
                                            <p:tav tm="0">
                                              <p:val>
                                                <p:strVal val="ppt_x"/>
                                              </p:val>
                                            </p:tav>
                                            <p:tav tm="100000">
                                              <p:val>
                                                <p:strVal val="ppt_x"/>
                                              </p:val>
                                            </p:tav>
                                          </p:tavLst>
                                        </p:anim>
                                        <p:anim calcmode="lin" valueType="num">
                                          <p:cBhvr>
                                            <p:cTn id="65" dur="250"/>
                                            <p:tgtEl>
                                              <p:spTgt spid="43"/>
                                            </p:tgtEl>
                                            <p:attrNameLst>
                                              <p:attrName>ppt_y</p:attrName>
                                            </p:attrNameLst>
                                          </p:cBhvr>
                                          <p:tavLst>
                                            <p:tav tm="0">
                                              <p:val>
                                                <p:strVal val="ppt_y"/>
                                              </p:val>
                                            </p:tav>
                                            <p:tav tm="100000">
                                              <p:val>
                                                <p:strVal val="ppt_y+.1"/>
                                              </p:val>
                                            </p:tav>
                                          </p:tavLst>
                                        </p:anim>
                                        <p:set>
                                          <p:cBhvr>
                                            <p:cTn id="66" dur="1" fill="hold">
                                              <p:stCondLst>
                                                <p:cond delay="249"/>
                                              </p:stCondLst>
                                            </p:cTn>
                                            <p:tgtEl>
                                              <p:spTgt spid="43"/>
                                            </p:tgtEl>
                                            <p:attrNameLst>
                                              <p:attrName>style.visibility</p:attrName>
                                            </p:attrNameLst>
                                          </p:cBhvr>
                                          <p:to>
                                            <p:strVal val="hidden"/>
                                          </p:to>
                                        </p:set>
                                      </p:childTnLst>
                                    </p:cTn>
                                  </p:par>
                                </p:childTnLst>
                              </p:cTn>
                            </p:par>
                            <p:par>
                              <p:cTn id="67" fill="hold">
                                <p:stCondLst>
                                  <p:cond delay="2250"/>
                                </p:stCondLst>
                                <p:childTnLst>
                                  <p:par>
                                    <p:cTn id="68" presetID="43" presetClass="path" presetSubtype="0" accel="50000" decel="50000" fill="hold" nodeType="afterEffect">
                                      <p:stCondLst>
                                        <p:cond delay="0"/>
                                      </p:stCondLst>
                                      <p:childTnLst>
                                        <p:animMotion origin="layout" path="M -1.04167E-6 0 L 0.08425 0 C 0.12188 0 0.16849 -0.03981 0.16849 -0.07199 L 0.16849 -0.14375 " pathEditMode="relative" rAng="0" ptsTypes="AAAA">
                                          <p:cBhvr>
                                            <p:cTn id="69" dur="500" fill="hold"/>
                                            <p:tgtEl>
                                              <p:spTgt spid="52"/>
                                            </p:tgtEl>
                                            <p:attrNameLst>
                                              <p:attrName>ppt_x</p:attrName>
                                              <p:attrName>ppt_y</p:attrName>
                                            </p:attrNameLst>
                                          </p:cBhvr>
                                          <p:rCtr x="8424" y="-7199"/>
                                        </p:animMotion>
                                      </p:childTnLst>
                                    </p:cTn>
                                  </p:par>
                                </p:childTnLst>
                              </p:cTn>
                            </p:par>
                            <p:par>
                              <p:cTn id="70" fill="hold">
                                <p:stCondLst>
                                  <p:cond delay="2750"/>
                                </p:stCondLst>
                                <p:childTnLst>
                                  <p:par>
                                    <p:cTn id="71" presetID="42" presetClass="exit" presetSubtype="0" fill="hold" nodeType="afterEffect">
                                      <p:stCondLst>
                                        <p:cond delay="0"/>
                                      </p:stCondLst>
                                      <p:childTnLst>
                                        <p:animEffect transition="out" filter="fade">
                                          <p:cBhvr>
                                            <p:cTn id="72" dur="250"/>
                                            <p:tgtEl>
                                              <p:spTgt spid="52"/>
                                            </p:tgtEl>
                                          </p:cBhvr>
                                        </p:animEffect>
                                        <p:anim calcmode="lin" valueType="num">
                                          <p:cBhvr>
                                            <p:cTn id="73" dur="250"/>
                                            <p:tgtEl>
                                              <p:spTgt spid="52"/>
                                            </p:tgtEl>
                                            <p:attrNameLst>
                                              <p:attrName>ppt_x</p:attrName>
                                            </p:attrNameLst>
                                          </p:cBhvr>
                                          <p:tavLst>
                                            <p:tav tm="0">
                                              <p:val>
                                                <p:strVal val="ppt_x"/>
                                              </p:val>
                                            </p:tav>
                                            <p:tav tm="100000">
                                              <p:val>
                                                <p:strVal val="ppt_x"/>
                                              </p:val>
                                            </p:tav>
                                          </p:tavLst>
                                        </p:anim>
                                        <p:anim calcmode="lin" valueType="num">
                                          <p:cBhvr>
                                            <p:cTn id="74" dur="250"/>
                                            <p:tgtEl>
                                              <p:spTgt spid="52"/>
                                            </p:tgtEl>
                                            <p:attrNameLst>
                                              <p:attrName>ppt_y</p:attrName>
                                            </p:attrNameLst>
                                          </p:cBhvr>
                                          <p:tavLst>
                                            <p:tav tm="0">
                                              <p:val>
                                                <p:strVal val="ppt_y"/>
                                              </p:val>
                                            </p:tav>
                                            <p:tav tm="100000">
                                              <p:val>
                                                <p:strVal val="ppt_y+.1"/>
                                              </p:val>
                                            </p:tav>
                                          </p:tavLst>
                                        </p:anim>
                                        <p:set>
                                          <p:cBhvr>
                                            <p:cTn id="75" dur="1" fill="hold">
                                              <p:stCondLst>
                                                <p:cond delay="249"/>
                                              </p:stCondLst>
                                            </p:cTn>
                                            <p:tgtEl>
                                              <p:spTgt spid="52"/>
                                            </p:tgtEl>
                                            <p:attrNameLst>
                                              <p:attrName>style.visibility</p:attrName>
                                            </p:attrNameLst>
                                          </p:cBhvr>
                                          <p:to>
                                            <p:strVal val="hidden"/>
                                          </p:to>
                                        </p:set>
                                      </p:childTnLst>
                                    </p:cTn>
                                  </p:par>
                                </p:childTnLst>
                              </p:cTn>
                            </p:par>
                            <p:par>
                              <p:cTn id="76" fill="hold">
                                <p:stCondLst>
                                  <p:cond delay="3000"/>
                                </p:stCondLst>
                                <p:childTnLst>
                                  <p:par>
                                    <p:cTn id="77" presetID="63" presetClass="path" presetSubtype="0" accel="50000" decel="50000" fill="hold" nodeType="afterEffect">
                                      <p:stCondLst>
                                        <p:cond delay="0"/>
                                      </p:stCondLst>
                                      <p:childTnLst>
                                        <p:animMotion origin="layout" path="M -3.95833E-6 -3.7037E-7 L 0.25 -3.7037E-7 " pathEditMode="relative" rAng="0" ptsTypes="AA">
                                          <p:cBhvr>
                                            <p:cTn id="78" dur="500" fill="hold"/>
                                            <p:tgtEl>
                                              <p:spTgt spid="37"/>
                                            </p:tgtEl>
                                            <p:attrNameLst>
                                              <p:attrName>ppt_x</p:attrName>
                                              <p:attrName>ppt_y</p:attrName>
                                            </p:attrNameLst>
                                          </p:cBhvr>
                                          <p:rCtr x="12500" y="0"/>
                                        </p:animMotion>
                                      </p:childTnLst>
                                    </p:cTn>
                                  </p:par>
                                </p:childTnLst>
                              </p:cTn>
                            </p:par>
                            <p:par>
                              <p:cTn id="79" fill="hold">
                                <p:stCondLst>
                                  <p:cond delay="3500"/>
                                </p:stCondLst>
                                <p:childTnLst>
                                  <p:par>
                                    <p:cTn id="80" presetID="42" presetClass="exit" presetSubtype="0" fill="hold" nodeType="afterEffect">
                                      <p:stCondLst>
                                        <p:cond delay="0"/>
                                      </p:stCondLst>
                                      <p:childTnLst>
                                        <p:animEffect transition="out" filter="fade">
                                          <p:cBhvr>
                                            <p:cTn id="81" dur="250"/>
                                            <p:tgtEl>
                                              <p:spTgt spid="37"/>
                                            </p:tgtEl>
                                          </p:cBhvr>
                                        </p:animEffect>
                                        <p:anim calcmode="lin" valueType="num">
                                          <p:cBhvr>
                                            <p:cTn id="82" dur="250"/>
                                            <p:tgtEl>
                                              <p:spTgt spid="37"/>
                                            </p:tgtEl>
                                            <p:attrNameLst>
                                              <p:attrName>ppt_x</p:attrName>
                                            </p:attrNameLst>
                                          </p:cBhvr>
                                          <p:tavLst>
                                            <p:tav tm="0">
                                              <p:val>
                                                <p:strVal val="ppt_x"/>
                                              </p:val>
                                            </p:tav>
                                            <p:tav tm="100000">
                                              <p:val>
                                                <p:strVal val="ppt_x"/>
                                              </p:val>
                                            </p:tav>
                                          </p:tavLst>
                                        </p:anim>
                                        <p:anim calcmode="lin" valueType="num">
                                          <p:cBhvr>
                                            <p:cTn id="83" dur="250"/>
                                            <p:tgtEl>
                                              <p:spTgt spid="37"/>
                                            </p:tgtEl>
                                            <p:attrNameLst>
                                              <p:attrName>ppt_y</p:attrName>
                                            </p:attrNameLst>
                                          </p:cBhvr>
                                          <p:tavLst>
                                            <p:tav tm="0">
                                              <p:val>
                                                <p:strVal val="ppt_y"/>
                                              </p:val>
                                            </p:tav>
                                            <p:tav tm="100000">
                                              <p:val>
                                                <p:strVal val="ppt_y+.1"/>
                                              </p:val>
                                            </p:tav>
                                          </p:tavLst>
                                        </p:anim>
                                        <p:set>
                                          <p:cBhvr>
                                            <p:cTn id="84" dur="1" fill="hold">
                                              <p:stCondLst>
                                                <p:cond delay="249"/>
                                              </p:stCondLst>
                                            </p:cTn>
                                            <p:tgtEl>
                                              <p:spTgt spid="37"/>
                                            </p:tgtEl>
                                            <p:attrNameLst>
                                              <p:attrName>style.visibility</p:attrName>
                                            </p:attrNameLst>
                                          </p:cBhvr>
                                          <p:to>
                                            <p:strVal val="hidden"/>
                                          </p:to>
                                        </p:set>
                                      </p:childTnLst>
                                    </p:cTn>
                                  </p:par>
                                </p:childTnLst>
                              </p:cTn>
                            </p:par>
                            <p:par>
                              <p:cTn id="85" fill="hold">
                                <p:stCondLst>
                                  <p:cond delay="3750"/>
                                </p:stCondLst>
                                <p:childTnLst>
                                  <p:par>
                                    <p:cTn id="86" presetID="50" presetClass="path" presetSubtype="0" accel="50000" decel="50000" fill="hold" nodeType="afterEffect">
                                      <p:stCondLst>
                                        <p:cond delay="0"/>
                                      </p:stCondLst>
                                      <p:childTnLst>
                                        <p:animMotion origin="layout" path="M -2.08333E-6 1.48148E-6 L 0.08034 1.48148E-6 C 0.11641 1.48148E-6 0.16081 0.0581 0.16081 0.10555 L 0.16081 0.21111 " pathEditMode="relative" rAng="0" ptsTypes="AAAA">
                                          <p:cBhvr>
                                            <p:cTn id="87" dur="500" fill="hold"/>
                                            <p:tgtEl>
                                              <p:spTgt spid="38"/>
                                            </p:tgtEl>
                                            <p:attrNameLst>
                                              <p:attrName>ppt_x</p:attrName>
                                              <p:attrName>ppt_y</p:attrName>
                                            </p:attrNameLst>
                                          </p:cBhvr>
                                          <p:rCtr x="8034" y="10556"/>
                                        </p:animMotion>
                                      </p:childTnLst>
                                    </p:cTn>
                                  </p:par>
                                </p:childTnLst>
                              </p:cTn>
                            </p:par>
                            <p:par>
                              <p:cTn id="88" fill="hold">
                                <p:stCondLst>
                                  <p:cond delay="4250"/>
                                </p:stCondLst>
                                <p:childTnLst>
                                  <p:par>
                                    <p:cTn id="89" presetID="42" presetClass="exit" presetSubtype="0" fill="hold" nodeType="afterEffect">
                                      <p:stCondLst>
                                        <p:cond delay="0"/>
                                      </p:stCondLst>
                                      <p:childTnLst>
                                        <p:animEffect transition="out" filter="fade">
                                          <p:cBhvr>
                                            <p:cTn id="90" dur="250"/>
                                            <p:tgtEl>
                                              <p:spTgt spid="38"/>
                                            </p:tgtEl>
                                          </p:cBhvr>
                                        </p:animEffect>
                                        <p:anim calcmode="lin" valueType="num">
                                          <p:cBhvr>
                                            <p:cTn id="91" dur="250"/>
                                            <p:tgtEl>
                                              <p:spTgt spid="38"/>
                                            </p:tgtEl>
                                            <p:attrNameLst>
                                              <p:attrName>ppt_x</p:attrName>
                                            </p:attrNameLst>
                                          </p:cBhvr>
                                          <p:tavLst>
                                            <p:tav tm="0">
                                              <p:val>
                                                <p:strVal val="ppt_x"/>
                                              </p:val>
                                            </p:tav>
                                            <p:tav tm="100000">
                                              <p:val>
                                                <p:strVal val="ppt_x"/>
                                              </p:val>
                                            </p:tav>
                                          </p:tavLst>
                                        </p:anim>
                                        <p:anim calcmode="lin" valueType="num">
                                          <p:cBhvr>
                                            <p:cTn id="92" dur="250"/>
                                            <p:tgtEl>
                                              <p:spTgt spid="38"/>
                                            </p:tgtEl>
                                            <p:attrNameLst>
                                              <p:attrName>ppt_y</p:attrName>
                                            </p:attrNameLst>
                                          </p:cBhvr>
                                          <p:tavLst>
                                            <p:tav tm="0">
                                              <p:val>
                                                <p:strVal val="ppt_y"/>
                                              </p:val>
                                            </p:tav>
                                            <p:tav tm="100000">
                                              <p:val>
                                                <p:strVal val="ppt_y+.1"/>
                                              </p:val>
                                            </p:tav>
                                          </p:tavLst>
                                        </p:anim>
                                        <p:set>
                                          <p:cBhvr>
                                            <p:cTn id="93" dur="1" fill="hold">
                                              <p:stCondLst>
                                                <p:cond delay="249"/>
                                              </p:stCondLst>
                                            </p:cTn>
                                            <p:tgtEl>
                                              <p:spTgt spid="38"/>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30"/>
                                            </p:tgtEl>
                                          </p:cBhvr>
                                        </p:animEffect>
                                        <p:set>
                                          <p:cBhvr>
                                            <p:cTn id="98" dur="1" fill="hold">
                                              <p:stCondLst>
                                                <p:cond delay="499"/>
                                              </p:stCondLst>
                                            </p:cTn>
                                            <p:tgtEl>
                                              <p:spTgt spid="3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0 0 L 0 0.25 E" pathEditMode="relative" ptsTypes="">
                                          <p:cBhvr>
                                            <p:cTn id="102" dur="1250" fill="hold"/>
                                            <p:tgtEl>
                                              <p:spTgt spid="24"/>
                                            </p:tgtEl>
                                            <p:attrNameLst>
                                              <p:attrName>ppt_x</p:attrName>
                                              <p:attrName>ppt_y</p:attrName>
                                            </p:attrNameLst>
                                          </p:cBhvr>
                                        </p:animMotion>
                                      </p:childTnLst>
                                    </p:cTn>
                                  </p:par>
                                  <p:par>
                                    <p:cTn id="103" presetID="42" presetClass="path" presetSubtype="0" accel="50000" decel="50000" fill="hold" grpId="0" nodeType="withEffect">
                                      <p:stCondLst>
                                        <p:cond delay="0"/>
                                      </p:stCondLst>
                                      <p:childTnLst>
                                        <p:animMotion origin="layout" path="M 0 0 L 0 0.25 E" pathEditMode="relative" ptsTypes="">
                                          <p:cBhvr>
                                            <p:cTn id="104" dur="1250" fill="hold"/>
                                            <p:tgtEl>
                                              <p:spTgt spid="8"/>
                                            </p:tgtEl>
                                            <p:attrNameLst>
                                              <p:attrName>ppt_x</p:attrName>
                                              <p:attrName>ppt_y</p:attrName>
                                            </p:attrNameLst>
                                          </p:cBhvr>
                                        </p:animMotion>
                                      </p:childTnLst>
                                    </p:cTn>
                                  </p:par>
                                  <p:par>
                                    <p:cTn id="105" presetID="42" presetClass="path" presetSubtype="0" accel="50000" decel="50000" fill="hold" nodeType="withEffect">
                                      <p:stCondLst>
                                        <p:cond delay="0"/>
                                      </p:stCondLst>
                                      <p:childTnLst>
                                        <p:animMotion origin="layout" path="M 0 0 L 0 0.25 E" pathEditMode="relative" ptsTypes="">
                                          <p:cBhvr>
                                            <p:cTn id="106" dur="1250" fill="hold"/>
                                            <p:tgtEl>
                                              <p:spTgt spid="22"/>
                                            </p:tgtEl>
                                            <p:attrNameLst>
                                              <p:attrName>ppt_x</p:attrName>
                                              <p:attrName>ppt_y</p:attrName>
                                            </p:attrNameLst>
                                          </p:cBhvr>
                                        </p:animMotion>
                                      </p:childTnLst>
                                    </p:cTn>
                                  </p:par>
                                  <p:par>
                                    <p:cTn id="107" presetID="42" presetClass="path" presetSubtype="0" accel="50000" decel="50000" fill="hold" grpId="0" nodeType="withEffect">
                                      <p:stCondLst>
                                        <p:cond delay="0"/>
                                      </p:stCondLst>
                                      <p:childTnLst>
                                        <p:animMotion origin="layout" path="M 0 0 L 0 0.25 E" pathEditMode="relative" ptsTypes="">
                                          <p:cBhvr>
                                            <p:cTn id="108" dur="1250" fill="hold"/>
                                            <p:tgtEl>
                                              <p:spTgt spid="12"/>
                                            </p:tgtEl>
                                            <p:attrNameLst>
                                              <p:attrName>ppt_x</p:attrName>
                                              <p:attrName>ppt_y</p:attrName>
                                            </p:attrNameLst>
                                          </p:cBhvr>
                                        </p:animMotion>
                                      </p:childTnLst>
                                    </p:cTn>
                                  </p:par>
                                  <p:par>
                                    <p:cTn id="109" presetID="42" presetClass="path" presetSubtype="0" accel="50000" decel="50000" fill="hold" nodeType="withEffect">
                                      <p:stCondLst>
                                        <p:cond delay="0"/>
                                      </p:stCondLst>
                                      <p:childTnLst>
                                        <p:animMotion origin="layout" path="M 0 0 L 0 0.25 E" pathEditMode="relative" ptsTypes="">
                                          <p:cBhvr>
                                            <p:cTn id="110" dur="1250" fill="hold"/>
                                            <p:tgtEl>
                                              <p:spTgt spid="20"/>
                                            </p:tgtEl>
                                            <p:attrNameLst>
                                              <p:attrName>ppt_x</p:attrName>
                                              <p:attrName>ppt_y</p:attrName>
                                            </p:attrNameLst>
                                          </p:cBhvr>
                                        </p:animMotion>
                                      </p:childTnLst>
                                    </p:cTn>
                                  </p:par>
                                  <p:par>
                                    <p:cTn id="111" presetID="42" presetClass="path" presetSubtype="0" accel="50000" decel="50000" fill="hold" grpId="0" nodeType="withEffect">
                                      <p:stCondLst>
                                        <p:cond delay="0"/>
                                      </p:stCondLst>
                                      <p:childTnLst>
                                        <p:animMotion origin="layout" path="M 0 0 L 0 0.25 E" pathEditMode="relative" ptsTypes="">
                                          <p:cBhvr>
                                            <p:cTn id="112" dur="125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par>
                                    <p:cTn id="14" presetID="53" presetClass="entr" presetSubtype="16"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fltVal val="0"/>
                                              </p:val>
                                            </p:tav>
                                            <p:tav tm="100000">
                                              <p:val>
                                                <p:strVal val="#ppt_w"/>
                                              </p:val>
                                            </p:tav>
                                          </p:tavLst>
                                        </p:anim>
                                        <p:anim calcmode="lin" valueType="num">
                                          <p:cBhvr>
                                            <p:cTn id="17" dur="500" fill="hold"/>
                                            <p:tgtEl>
                                              <p:spTgt spid="38"/>
                                            </p:tgtEl>
                                            <p:attrNameLst>
                                              <p:attrName>ppt_h</p:attrName>
                                            </p:attrNameLst>
                                          </p:cBhvr>
                                          <p:tavLst>
                                            <p:tav tm="0">
                                              <p:val>
                                                <p:fltVal val="0"/>
                                              </p:val>
                                            </p:tav>
                                            <p:tav tm="100000">
                                              <p:val>
                                                <p:strVal val="#ppt_h"/>
                                              </p:val>
                                            </p:tav>
                                          </p:tavLst>
                                        </p:anim>
                                        <p:animEffect transition="in" filter="fade">
                                          <p:cBhvr>
                                            <p:cTn id="18" dur="500"/>
                                            <p:tgtEl>
                                              <p:spTgt spid="38"/>
                                            </p:tgtEl>
                                          </p:cBhvr>
                                        </p:animEffect>
                                      </p:childTnLst>
                                    </p:cTn>
                                  </p:par>
                                  <p:par>
                                    <p:cTn id="19" presetID="53" presetClass="entr" presetSubtype="16"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par>
                                    <p:cTn id="24" presetID="53" presetClass="entr" presetSubtype="16"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animEffect transition="in" filter="fade">
                                          <p:cBhvr>
                                            <p:cTn id="28" dur="500"/>
                                            <p:tgtEl>
                                              <p:spTgt spid="44"/>
                                            </p:tgtEl>
                                          </p:cBhvr>
                                        </p:animEffect>
                                      </p:childTnLst>
                                    </p:cTn>
                                  </p:par>
                                  <p:par>
                                    <p:cTn id="29" presetID="53" presetClass="entr" presetSubtype="16"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fltVal val="0"/>
                                              </p:val>
                                            </p:tav>
                                            <p:tav tm="100000">
                                              <p:val>
                                                <p:strVal val="#ppt_w"/>
                                              </p:val>
                                            </p:tav>
                                          </p:tavLst>
                                        </p:anim>
                                        <p:anim calcmode="lin" valueType="num">
                                          <p:cBhvr>
                                            <p:cTn id="32" dur="500" fill="hold"/>
                                            <p:tgtEl>
                                              <p:spTgt spid="45"/>
                                            </p:tgtEl>
                                            <p:attrNameLst>
                                              <p:attrName>ppt_h</p:attrName>
                                            </p:attrNameLst>
                                          </p:cBhvr>
                                          <p:tavLst>
                                            <p:tav tm="0">
                                              <p:val>
                                                <p:fltVal val="0"/>
                                              </p:val>
                                            </p:tav>
                                            <p:tav tm="100000">
                                              <p:val>
                                                <p:strVal val="#ppt_h"/>
                                              </p:val>
                                            </p:tav>
                                          </p:tavLst>
                                        </p:anim>
                                        <p:animEffect transition="in" filter="fade">
                                          <p:cBhvr>
                                            <p:cTn id="33" dur="500"/>
                                            <p:tgtEl>
                                              <p:spTgt spid="45"/>
                                            </p:tgtEl>
                                          </p:cBhvr>
                                        </p:animEffect>
                                      </p:childTnLst>
                                    </p:cTn>
                                  </p:par>
                                  <p:par>
                                    <p:cTn id="34" presetID="53" presetClass="entr" presetSubtype="16"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p:cTn id="36" dur="500" fill="hold"/>
                                            <p:tgtEl>
                                              <p:spTgt spid="52"/>
                                            </p:tgtEl>
                                            <p:attrNameLst>
                                              <p:attrName>ppt_w</p:attrName>
                                            </p:attrNameLst>
                                          </p:cBhvr>
                                          <p:tavLst>
                                            <p:tav tm="0">
                                              <p:val>
                                                <p:fltVal val="0"/>
                                              </p:val>
                                            </p:tav>
                                            <p:tav tm="100000">
                                              <p:val>
                                                <p:strVal val="#ppt_w"/>
                                              </p:val>
                                            </p:tav>
                                          </p:tavLst>
                                        </p:anim>
                                        <p:anim calcmode="lin" valueType="num">
                                          <p:cBhvr>
                                            <p:cTn id="37" dur="500" fill="hold"/>
                                            <p:tgtEl>
                                              <p:spTgt spid="52"/>
                                            </p:tgtEl>
                                            <p:attrNameLst>
                                              <p:attrName>ppt_h</p:attrName>
                                            </p:attrNameLst>
                                          </p:cBhvr>
                                          <p:tavLst>
                                            <p:tav tm="0">
                                              <p:val>
                                                <p:fltVal val="0"/>
                                              </p:val>
                                            </p:tav>
                                            <p:tav tm="100000">
                                              <p:val>
                                                <p:strVal val="#ppt_h"/>
                                              </p:val>
                                            </p:tav>
                                          </p:tavLst>
                                        </p:anim>
                                        <p:animEffect transition="in" filter="fade">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43" presetClass="path" presetSubtype="0" accel="50000" decel="50000" fill="hold" nodeType="clickEffect">
                                      <p:stCondLst>
                                        <p:cond delay="0"/>
                                      </p:stCondLst>
                                      <p:childTnLst>
                                        <p:animMotion origin="layout" path="M -1.04167E-6 -4.44444E-6 L -0.07982 -4.44444E-6 C -0.11562 -4.44444E-6 -0.15963 -0.04745 -0.15963 -0.08588 L -0.15963 -0.17152 " pathEditMode="relative" rAng="0" ptsTypes="AAAA">
                                          <p:cBhvr>
                                            <p:cTn id="42" dur="500" fill="hold"/>
                                            <p:tgtEl>
                                              <p:spTgt spid="45"/>
                                            </p:tgtEl>
                                            <p:attrNameLst>
                                              <p:attrName>ppt_x</p:attrName>
                                              <p:attrName>ppt_y</p:attrName>
                                            </p:attrNameLst>
                                          </p:cBhvr>
                                          <p:rCtr x="-7982" y="-8588"/>
                                        </p:animMotion>
                                      </p:childTnLst>
                                    </p:cTn>
                                  </p:par>
                                </p:childTnLst>
                              </p:cTn>
                            </p:par>
                            <p:par>
                              <p:cTn id="43" fill="hold">
                                <p:stCondLst>
                                  <p:cond delay="500"/>
                                </p:stCondLst>
                                <p:childTnLst>
                                  <p:par>
                                    <p:cTn id="44" presetID="42" presetClass="exit" presetSubtype="0" fill="hold" nodeType="afterEffect">
                                      <p:stCondLst>
                                        <p:cond delay="0"/>
                                      </p:stCondLst>
                                      <p:childTnLst>
                                        <p:animEffect transition="out" filter="fade">
                                          <p:cBhvr>
                                            <p:cTn id="45" dur="250"/>
                                            <p:tgtEl>
                                              <p:spTgt spid="45"/>
                                            </p:tgtEl>
                                          </p:cBhvr>
                                        </p:animEffect>
                                        <p:anim calcmode="lin" valueType="num">
                                          <p:cBhvr>
                                            <p:cTn id="46" dur="250"/>
                                            <p:tgtEl>
                                              <p:spTgt spid="45"/>
                                            </p:tgtEl>
                                            <p:attrNameLst>
                                              <p:attrName>ppt_x</p:attrName>
                                            </p:attrNameLst>
                                          </p:cBhvr>
                                          <p:tavLst>
                                            <p:tav tm="0">
                                              <p:val>
                                                <p:strVal val="ppt_x"/>
                                              </p:val>
                                            </p:tav>
                                            <p:tav tm="100000">
                                              <p:val>
                                                <p:strVal val="ppt_x"/>
                                              </p:val>
                                            </p:tav>
                                          </p:tavLst>
                                        </p:anim>
                                        <p:anim calcmode="lin" valueType="num">
                                          <p:cBhvr>
                                            <p:cTn id="47" dur="250"/>
                                            <p:tgtEl>
                                              <p:spTgt spid="45"/>
                                            </p:tgtEl>
                                            <p:attrNameLst>
                                              <p:attrName>ppt_y</p:attrName>
                                            </p:attrNameLst>
                                          </p:cBhvr>
                                          <p:tavLst>
                                            <p:tav tm="0">
                                              <p:val>
                                                <p:strVal val="ppt_y"/>
                                              </p:val>
                                            </p:tav>
                                            <p:tav tm="100000">
                                              <p:val>
                                                <p:strVal val="ppt_y+.1"/>
                                              </p:val>
                                            </p:tav>
                                          </p:tavLst>
                                        </p:anim>
                                        <p:set>
                                          <p:cBhvr>
                                            <p:cTn id="48" dur="1" fill="hold">
                                              <p:stCondLst>
                                                <p:cond delay="249"/>
                                              </p:stCondLst>
                                            </p:cTn>
                                            <p:tgtEl>
                                              <p:spTgt spid="45"/>
                                            </p:tgtEl>
                                            <p:attrNameLst>
                                              <p:attrName>style.visibility</p:attrName>
                                            </p:attrNameLst>
                                          </p:cBhvr>
                                          <p:to>
                                            <p:strVal val="hidden"/>
                                          </p:to>
                                        </p:set>
                                      </p:childTnLst>
                                    </p:cTn>
                                  </p:par>
                                </p:childTnLst>
                              </p:cTn>
                            </p:par>
                            <p:par>
                              <p:cTn id="49" fill="hold">
                                <p:stCondLst>
                                  <p:cond delay="750"/>
                                </p:stCondLst>
                                <p:childTnLst>
                                  <p:par>
                                    <p:cTn id="50" presetID="35" presetClass="path" presetSubtype="0" accel="50000" decel="50000" fill="hold" nodeType="afterEffect">
                                      <p:stCondLst>
                                        <p:cond delay="0"/>
                                      </p:stCondLst>
                                      <p:childTnLst>
                                        <p:animMotion origin="layout" path="M -2.70833E-6 1.48148E-6 L -0.22708 -0.00278 " pathEditMode="relative" rAng="0" ptsTypes="AA">
                                          <p:cBhvr>
                                            <p:cTn id="51" dur="500" fill="hold"/>
                                            <p:tgtEl>
                                              <p:spTgt spid="44"/>
                                            </p:tgtEl>
                                            <p:attrNameLst>
                                              <p:attrName>ppt_x</p:attrName>
                                              <p:attrName>ppt_y</p:attrName>
                                            </p:attrNameLst>
                                          </p:cBhvr>
                                          <p:rCtr x="-11354" y="-139"/>
                                        </p:animMotion>
                                      </p:childTnLst>
                                    </p:cTn>
                                  </p:par>
                                </p:childTnLst>
                              </p:cTn>
                            </p:par>
                            <p:par>
                              <p:cTn id="52" fill="hold">
                                <p:stCondLst>
                                  <p:cond delay="1250"/>
                                </p:stCondLst>
                                <p:childTnLst>
                                  <p:par>
                                    <p:cTn id="53" presetID="42" presetClass="exit" presetSubtype="0" fill="hold" nodeType="afterEffect">
                                      <p:stCondLst>
                                        <p:cond delay="0"/>
                                      </p:stCondLst>
                                      <p:childTnLst>
                                        <p:animEffect transition="out" filter="fade">
                                          <p:cBhvr>
                                            <p:cTn id="54" dur="250"/>
                                            <p:tgtEl>
                                              <p:spTgt spid="44"/>
                                            </p:tgtEl>
                                          </p:cBhvr>
                                        </p:animEffect>
                                        <p:anim calcmode="lin" valueType="num">
                                          <p:cBhvr>
                                            <p:cTn id="55" dur="250"/>
                                            <p:tgtEl>
                                              <p:spTgt spid="44"/>
                                            </p:tgtEl>
                                            <p:attrNameLst>
                                              <p:attrName>ppt_x</p:attrName>
                                            </p:attrNameLst>
                                          </p:cBhvr>
                                          <p:tavLst>
                                            <p:tav tm="0">
                                              <p:val>
                                                <p:strVal val="ppt_x"/>
                                              </p:val>
                                            </p:tav>
                                            <p:tav tm="100000">
                                              <p:val>
                                                <p:strVal val="ppt_x"/>
                                              </p:val>
                                            </p:tav>
                                          </p:tavLst>
                                        </p:anim>
                                        <p:anim calcmode="lin" valueType="num">
                                          <p:cBhvr>
                                            <p:cTn id="56" dur="250"/>
                                            <p:tgtEl>
                                              <p:spTgt spid="44"/>
                                            </p:tgtEl>
                                            <p:attrNameLst>
                                              <p:attrName>ppt_y</p:attrName>
                                            </p:attrNameLst>
                                          </p:cBhvr>
                                          <p:tavLst>
                                            <p:tav tm="0">
                                              <p:val>
                                                <p:strVal val="ppt_y"/>
                                              </p:val>
                                            </p:tav>
                                            <p:tav tm="100000">
                                              <p:val>
                                                <p:strVal val="ppt_y+.1"/>
                                              </p:val>
                                            </p:tav>
                                          </p:tavLst>
                                        </p:anim>
                                        <p:set>
                                          <p:cBhvr>
                                            <p:cTn id="57" dur="1" fill="hold">
                                              <p:stCondLst>
                                                <p:cond delay="249"/>
                                              </p:stCondLst>
                                            </p:cTn>
                                            <p:tgtEl>
                                              <p:spTgt spid="44"/>
                                            </p:tgtEl>
                                            <p:attrNameLst>
                                              <p:attrName>style.visibility</p:attrName>
                                            </p:attrNameLst>
                                          </p:cBhvr>
                                          <p:to>
                                            <p:strVal val="hidden"/>
                                          </p:to>
                                        </p:set>
                                      </p:childTnLst>
                                    </p:cTn>
                                  </p:par>
                                </p:childTnLst>
                              </p:cTn>
                            </p:par>
                            <p:par>
                              <p:cTn id="58" fill="hold">
                                <p:stCondLst>
                                  <p:cond delay="1500"/>
                                </p:stCondLst>
                                <p:childTnLst>
                                  <p:par>
                                    <p:cTn id="59" presetID="50" presetClass="path" presetSubtype="0" accel="50000" decel="50000" fill="hold" nodeType="afterEffect">
                                      <p:stCondLst>
                                        <p:cond delay="0"/>
                                      </p:stCondLst>
                                      <p:childTnLst>
                                        <p:animMotion origin="layout" path="M 6.25E-7 -2.96296E-6 L -0.08659 -2.96296E-6 C -0.12539 -2.96296E-6 -0.17318 0.04028 -0.17318 0.07292 L -0.17318 0.14607 " pathEditMode="relative" rAng="0" ptsTypes="AAAA">
                                          <p:cBhvr>
                                            <p:cTn id="60" dur="500" fill="hold"/>
                                            <p:tgtEl>
                                              <p:spTgt spid="43"/>
                                            </p:tgtEl>
                                            <p:attrNameLst>
                                              <p:attrName>ppt_x</p:attrName>
                                              <p:attrName>ppt_y</p:attrName>
                                            </p:attrNameLst>
                                          </p:cBhvr>
                                          <p:rCtr x="-8659" y="7292"/>
                                        </p:animMotion>
                                      </p:childTnLst>
                                    </p:cTn>
                                  </p:par>
                                </p:childTnLst>
                              </p:cTn>
                            </p:par>
                            <p:par>
                              <p:cTn id="61" fill="hold">
                                <p:stCondLst>
                                  <p:cond delay="2000"/>
                                </p:stCondLst>
                                <p:childTnLst>
                                  <p:par>
                                    <p:cTn id="62" presetID="42" presetClass="exit" presetSubtype="0" fill="hold" nodeType="afterEffect">
                                      <p:stCondLst>
                                        <p:cond delay="0"/>
                                      </p:stCondLst>
                                      <p:childTnLst>
                                        <p:animEffect transition="out" filter="fade">
                                          <p:cBhvr>
                                            <p:cTn id="63" dur="250"/>
                                            <p:tgtEl>
                                              <p:spTgt spid="43"/>
                                            </p:tgtEl>
                                          </p:cBhvr>
                                        </p:animEffect>
                                        <p:anim calcmode="lin" valueType="num">
                                          <p:cBhvr>
                                            <p:cTn id="64" dur="250"/>
                                            <p:tgtEl>
                                              <p:spTgt spid="43"/>
                                            </p:tgtEl>
                                            <p:attrNameLst>
                                              <p:attrName>ppt_x</p:attrName>
                                            </p:attrNameLst>
                                          </p:cBhvr>
                                          <p:tavLst>
                                            <p:tav tm="0">
                                              <p:val>
                                                <p:strVal val="ppt_x"/>
                                              </p:val>
                                            </p:tav>
                                            <p:tav tm="100000">
                                              <p:val>
                                                <p:strVal val="ppt_x"/>
                                              </p:val>
                                            </p:tav>
                                          </p:tavLst>
                                        </p:anim>
                                        <p:anim calcmode="lin" valueType="num">
                                          <p:cBhvr>
                                            <p:cTn id="65" dur="250"/>
                                            <p:tgtEl>
                                              <p:spTgt spid="43"/>
                                            </p:tgtEl>
                                            <p:attrNameLst>
                                              <p:attrName>ppt_y</p:attrName>
                                            </p:attrNameLst>
                                          </p:cBhvr>
                                          <p:tavLst>
                                            <p:tav tm="0">
                                              <p:val>
                                                <p:strVal val="ppt_y"/>
                                              </p:val>
                                            </p:tav>
                                            <p:tav tm="100000">
                                              <p:val>
                                                <p:strVal val="ppt_y+.1"/>
                                              </p:val>
                                            </p:tav>
                                          </p:tavLst>
                                        </p:anim>
                                        <p:set>
                                          <p:cBhvr>
                                            <p:cTn id="66" dur="1" fill="hold">
                                              <p:stCondLst>
                                                <p:cond delay="249"/>
                                              </p:stCondLst>
                                            </p:cTn>
                                            <p:tgtEl>
                                              <p:spTgt spid="43"/>
                                            </p:tgtEl>
                                            <p:attrNameLst>
                                              <p:attrName>style.visibility</p:attrName>
                                            </p:attrNameLst>
                                          </p:cBhvr>
                                          <p:to>
                                            <p:strVal val="hidden"/>
                                          </p:to>
                                        </p:set>
                                      </p:childTnLst>
                                    </p:cTn>
                                  </p:par>
                                </p:childTnLst>
                              </p:cTn>
                            </p:par>
                            <p:par>
                              <p:cTn id="67" fill="hold">
                                <p:stCondLst>
                                  <p:cond delay="2250"/>
                                </p:stCondLst>
                                <p:childTnLst>
                                  <p:par>
                                    <p:cTn id="68" presetID="43" presetClass="path" presetSubtype="0" accel="50000" decel="50000" fill="hold" nodeType="afterEffect">
                                      <p:stCondLst>
                                        <p:cond delay="0"/>
                                      </p:stCondLst>
                                      <p:childTnLst>
                                        <p:animMotion origin="layout" path="M -1.04167E-6 0 L 0.08425 0 C 0.12188 0 0.16849 -0.03981 0.16849 -0.07199 L 0.16849 -0.14375 " pathEditMode="relative" rAng="0" ptsTypes="AAAA">
                                          <p:cBhvr>
                                            <p:cTn id="69" dur="500" fill="hold"/>
                                            <p:tgtEl>
                                              <p:spTgt spid="52"/>
                                            </p:tgtEl>
                                            <p:attrNameLst>
                                              <p:attrName>ppt_x</p:attrName>
                                              <p:attrName>ppt_y</p:attrName>
                                            </p:attrNameLst>
                                          </p:cBhvr>
                                          <p:rCtr x="8424" y="-7199"/>
                                        </p:animMotion>
                                      </p:childTnLst>
                                    </p:cTn>
                                  </p:par>
                                </p:childTnLst>
                              </p:cTn>
                            </p:par>
                            <p:par>
                              <p:cTn id="70" fill="hold">
                                <p:stCondLst>
                                  <p:cond delay="2750"/>
                                </p:stCondLst>
                                <p:childTnLst>
                                  <p:par>
                                    <p:cTn id="71" presetID="42" presetClass="exit" presetSubtype="0" fill="hold" nodeType="afterEffect">
                                      <p:stCondLst>
                                        <p:cond delay="0"/>
                                      </p:stCondLst>
                                      <p:childTnLst>
                                        <p:animEffect transition="out" filter="fade">
                                          <p:cBhvr>
                                            <p:cTn id="72" dur="250"/>
                                            <p:tgtEl>
                                              <p:spTgt spid="52"/>
                                            </p:tgtEl>
                                          </p:cBhvr>
                                        </p:animEffect>
                                        <p:anim calcmode="lin" valueType="num">
                                          <p:cBhvr>
                                            <p:cTn id="73" dur="250"/>
                                            <p:tgtEl>
                                              <p:spTgt spid="52"/>
                                            </p:tgtEl>
                                            <p:attrNameLst>
                                              <p:attrName>ppt_x</p:attrName>
                                            </p:attrNameLst>
                                          </p:cBhvr>
                                          <p:tavLst>
                                            <p:tav tm="0">
                                              <p:val>
                                                <p:strVal val="ppt_x"/>
                                              </p:val>
                                            </p:tav>
                                            <p:tav tm="100000">
                                              <p:val>
                                                <p:strVal val="ppt_x"/>
                                              </p:val>
                                            </p:tav>
                                          </p:tavLst>
                                        </p:anim>
                                        <p:anim calcmode="lin" valueType="num">
                                          <p:cBhvr>
                                            <p:cTn id="74" dur="250"/>
                                            <p:tgtEl>
                                              <p:spTgt spid="52"/>
                                            </p:tgtEl>
                                            <p:attrNameLst>
                                              <p:attrName>ppt_y</p:attrName>
                                            </p:attrNameLst>
                                          </p:cBhvr>
                                          <p:tavLst>
                                            <p:tav tm="0">
                                              <p:val>
                                                <p:strVal val="ppt_y"/>
                                              </p:val>
                                            </p:tav>
                                            <p:tav tm="100000">
                                              <p:val>
                                                <p:strVal val="ppt_y+.1"/>
                                              </p:val>
                                            </p:tav>
                                          </p:tavLst>
                                        </p:anim>
                                        <p:set>
                                          <p:cBhvr>
                                            <p:cTn id="75" dur="1" fill="hold">
                                              <p:stCondLst>
                                                <p:cond delay="249"/>
                                              </p:stCondLst>
                                            </p:cTn>
                                            <p:tgtEl>
                                              <p:spTgt spid="52"/>
                                            </p:tgtEl>
                                            <p:attrNameLst>
                                              <p:attrName>style.visibility</p:attrName>
                                            </p:attrNameLst>
                                          </p:cBhvr>
                                          <p:to>
                                            <p:strVal val="hidden"/>
                                          </p:to>
                                        </p:set>
                                      </p:childTnLst>
                                    </p:cTn>
                                  </p:par>
                                </p:childTnLst>
                              </p:cTn>
                            </p:par>
                            <p:par>
                              <p:cTn id="76" fill="hold">
                                <p:stCondLst>
                                  <p:cond delay="3000"/>
                                </p:stCondLst>
                                <p:childTnLst>
                                  <p:par>
                                    <p:cTn id="77" presetID="63" presetClass="path" presetSubtype="0" accel="50000" decel="50000" fill="hold" nodeType="afterEffect">
                                      <p:stCondLst>
                                        <p:cond delay="0"/>
                                      </p:stCondLst>
                                      <p:childTnLst>
                                        <p:animMotion origin="layout" path="M -3.95833E-6 -3.7037E-7 L 0.25 -3.7037E-7 " pathEditMode="relative" rAng="0" ptsTypes="AA">
                                          <p:cBhvr>
                                            <p:cTn id="78" dur="500" fill="hold"/>
                                            <p:tgtEl>
                                              <p:spTgt spid="37"/>
                                            </p:tgtEl>
                                            <p:attrNameLst>
                                              <p:attrName>ppt_x</p:attrName>
                                              <p:attrName>ppt_y</p:attrName>
                                            </p:attrNameLst>
                                          </p:cBhvr>
                                          <p:rCtr x="12500" y="0"/>
                                        </p:animMotion>
                                      </p:childTnLst>
                                    </p:cTn>
                                  </p:par>
                                </p:childTnLst>
                              </p:cTn>
                            </p:par>
                            <p:par>
                              <p:cTn id="79" fill="hold">
                                <p:stCondLst>
                                  <p:cond delay="3500"/>
                                </p:stCondLst>
                                <p:childTnLst>
                                  <p:par>
                                    <p:cTn id="80" presetID="42" presetClass="exit" presetSubtype="0" fill="hold" nodeType="afterEffect">
                                      <p:stCondLst>
                                        <p:cond delay="0"/>
                                      </p:stCondLst>
                                      <p:childTnLst>
                                        <p:animEffect transition="out" filter="fade">
                                          <p:cBhvr>
                                            <p:cTn id="81" dur="250"/>
                                            <p:tgtEl>
                                              <p:spTgt spid="37"/>
                                            </p:tgtEl>
                                          </p:cBhvr>
                                        </p:animEffect>
                                        <p:anim calcmode="lin" valueType="num">
                                          <p:cBhvr>
                                            <p:cTn id="82" dur="250"/>
                                            <p:tgtEl>
                                              <p:spTgt spid="37"/>
                                            </p:tgtEl>
                                            <p:attrNameLst>
                                              <p:attrName>ppt_x</p:attrName>
                                            </p:attrNameLst>
                                          </p:cBhvr>
                                          <p:tavLst>
                                            <p:tav tm="0">
                                              <p:val>
                                                <p:strVal val="ppt_x"/>
                                              </p:val>
                                            </p:tav>
                                            <p:tav tm="100000">
                                              <p:val>
                                                <p:strVal val="ppt_x"/>
                                              </p:val>
                                            </p:tav>
                                          </p:tavLst>
                                        </p:anim>
                                        <p:anim calcmode="lin" valueType="num">
                                          <p:cBhvr>
                                            <p:cTn id="83" dur="250"/>
                                            <p:tgtEl>
                                              <p:spTgt spid="37"/>
                                            </p:tgtEl>
                                            <p:attrNameLst>
                                              <p:attrName>ppt_y</p:attrName>
                                            </p:attrNameLst>
                                          </p:cBhvr>
                                          <p:tavLst>
                                            <p:tav tm="0">
                                              <p:val>
                                                <p:strVal val="ppt_y"/>
                                              </p:val>
                                            </p:tav>
                                            <p:tav tm="100000">
                                              <p:val>
                                                <p:strVal val="ppt_y+.1"/>
                                              </p:val>
                                            </p:tav>
                                          </p:tavLst>
                                        </p:anim>
                                        <p:set>
                                          <p:cBhvr>
                                            <p:cTn id="84" dur="1" fill="hold">
                                              <p:stCondLst>
                                                <p:cond delay="249"/>
                                              </p:stCondLst>
                                            </p:cTn>
                                            <p:tgtEl>
                                              <p:spTgt spid="37"/>
                                            </p:tgtEl>
                                            <p:attrNameLst>
                                              <p:attrName>style.visibility</p:attrName>
                                            </p:attrNameLst>
                                          </p:cBhvr>
                                          <p:to>
                                            <p:strVal val="hidden"/>
                                          </p:to>
                                        </p:set>
                                      </p:childTnLst>
                                    </p:cTn>
                                  </p:par>
                                </p:childTnLst>
                              </p:cTn>
                            </p:par>
                            <p:par>
                              <p:cTn id="85" fill="hold">
                                <p:stCondLst>
                                  <p:cond delay="3750"/>
                                </p:stCondLst>
                                <p:childTnLst>
                                  <p:par>
                                    <p:cTn id="86" presetID="50" presetClass="path" presetSubtype="0" accel="50000" decel="50000" fill="hold" nodeType="afterEffect">
                                      <p:stCondLst>
                                        <p:cond delay="0"/>
                                      </p:stCondLst>
                                      <p:childTnLst>
                                        <p:animMotion origin="layout" path="M -2.08333E-6 1.48148E-6 L 0.08034 1.48148E-6 C 0.11641 1.48148E-6 0.16081 0.0581 0.16081 0.10555 L 0.16081 0.21111 " pathEditMode="relative" rAng="0" ptsTypes="AAAA">
                                          <p:cBhvr>
                                            <p:cTn id="87" dur="500" fill="hold"/>
                                            <p:tgtEl>
                                              <p:spTgt spid="38"/>
                                            </p:tgtEl>
                                            <p:attrNameLst>
                                              <p:attrName>ppt_x</p:attrName>
                                              <p:attrName>ppt_y</p:attrName>
                                            </p:attrNameLst>
                                          </p:cBhvr>
                                          <p:rCtr x="8034" y="10556"/>
                                        </p:animMotion>
                                      </p:childTnLst>
                                    </p:cTn>
                                  </p:par>
                                </p:childTnLst>
                              </p:cTn>
                            </p:par>
                            <p:par>
                              <p:cTn id="88" fill="hold">
                                <p:stCondLst>
                                  <p:cond delay="4250"/>
                                </p:stCondLst>
                                <p:childTnLst>
                                  <p:par>
                                    <p:cTn id="89" presetID="42" presetClass="exit" presetSubtype="0" fill="hold" nodeType="afterEffect">
                                      <p:stCondLst>
                                        <p:cond delay="0"/>
                                      </p:stCondLst>
                                      <p:childTnLst>
                                        <p:animEffect transition="out" filter="fade">
                                          <p:cBhvr>
                                            <p:cTn id="90" dur="250"/>
                                            <p:tgtEl>
                                              <p:spTgt spid="38"/>
                                            </p:tgtEl>
                                          </p:cBhvr>
                                        </p:animEffect>
                                        <p:anim calcmode="lin" valueType="num">
                                          <p:cBhvr>
                                            <p:cTn id="91" dur="250"/>
                                            <p:tgtEl>
                                              <p:spTgt spid="38"/>
                                            </p:tgtEl>
                                            <p:attrNameLst>
                                              <p:attrName>ppt_x</p:attrName>
                                            </p:attrNameLst>
                                          </p:cBhvr>
                                          <p:tavLst>
                                            <p:tav tm="0">
                                              <p:val>
                                                <p:strVal val="ppt_x"/>
                                              </p:val>
                                            </p:tav>
                                            <p:tav tm="100000">
                                              <p:val>
                                                <p:strVal val="ppt_x"/>
                                              </p:val>
                                            </p:tav>
                                          </p:tavLst>
                                        </p:anim>
                                        <p:anim calcmode="lin" valueType="num">
                                          <p:cBhvr>
                                            <p:cTn id="92" dur="250"/>
                                            <p:tgtEl>
                                              <p:spTgt spid="38"/>
                                            </p:tgtEl>
                                            <p:attrNameLst>
                                              <p:attrName>ppt_y</p:attrName>
                                            </p:attrNameLst>
                                          </p:cBhvr>
                                          <p:tavLst>
                                            <p:tav tm="0">
                                              <p:val>
                                                <p:strVal val="ppt_y"/>
                                              </p:val>
                                            </p:tav>
                                            <p:tav tm="100000">
                                              <p:val>
                                                <p:strVal val="ppt_y+.1"/>
                                              </p:val>
                                            </p:tav>
                                          </p:tavLst>
                                        </p:anim>
                                        <p:set>
                                          <p:cBhvr>
                                            <p:cTn id="93" dur="1" fill="hold">
                                              <p:stCondLst>
                                                <p:cond delay="249"/>
                                              </p:stCondLst>
                                            </p:cTn>
                                            <p:tgtEl>
                                              <p:spTgt spid="38"/>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30"/>
                                            </p:tgtEl>
                                          </p:cBhvr>
                                        </p:animEffect>
                                        <p:set>
                                          <p:cBhvr>
                                            <p:cTn id="98" dur="1" fill="hold">
                                              <p:stCondLst>
                                                <p:cond delay="499"/>
                                              </p:stCondLst>
                                            </p:cTn>
                                            <p:tgtEl>
                                              <p:spTgt spid="3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0 0 L 0 0.25 E" pathEditMode="relative" ptsTypes="">
                                          <p:cBhvr>
                                            <p:cTn id="102" dur="1250" fill="hold"/>
                                            <p:tgtEl>
                                              <p:spTgt spid="24"/>
                                            </p:tgtEl>
                                            <p:attrNameLst>
                                              <p:attrName>ppt_x</p:attrName>
                                              <p:attrName>ppt_y</p:attrName>
                                            </p:attrNameLst>
                                          </p:cBhvr>
                                        </p:animMotion>
                                      </p:childTnLst>
                                    </p:cTn>
                                  </p:par>
                                  <p:par>
                                    <p:cTn id="103" presetID="42" presetClass="path" presetSubtype="0" accel="50000" decel="50000" fill="hold" grpId="0" nodeType="withEffect">
                                      <p:stCondLst>
                                        <p:cond delay="0"/>
                                      </p:stCondLst>
                                      <p:childTnLst>
                                        <p:animMotion origin="layout" path="M 0 0 L 0 0.25 E" pathEditMode="relative" ptsTypes="">
                                          <p:cBhvr>
                                            <p:cTn id="104" dur="1250" fill="hold"/>
                                            <p:tgtEl>
                                              <p:spTgt spid="8"/>
                                            </p:tgtEl>
                                            <p:attrNameLst>
                                              <p:attrName>ppt_x</p:attrName>
                                              <p:attrName>ppt_y</p:attrName>
                                            </p:attrNameLst>
                                          </p:cBhvr>
                                        </p:animMotion>
                                      </p:childTnLst>
                                    </p:cTn>
                                  </p:par>
                                  <p:par>
                                    <p:cTn id="105" presetID="42" presetClass="path" presetSubtype="0" accel="50000" decel="50000" fill="hold" nodeType="withEffect">
                                      <p:stCondLst>
                                        <p:cond delay="0"/>
                                      </p:stCondLst>
                                      <p:childTnLst>
                                        <p:animMotion origin="layout" path="M 0 0 L 0 0.25 E" pathEditMode="relative" ptsTypes="">
                                          <p:cBhvr>
                                            <p:cTn id="106" dur="1250" fill="hold"/>
                                            <p:tgtEl>
                                              <p:spTgt spid="22"/>
                                            </p:tgtEl>
                                            <p:attrNameLst>
                                              <p:attrName>ppt_x</p:attrName>
                                              <p:attrName>ppt_y</p:attrName>
                                            </p:attrNameLst>
                                          </p:cBhvr>
                                        </p:animMotion>
                                      </p:childTnLst>
                                    </p:cTn>
                                  </p:par>
                                  <p:par>
                                    <p:cTn id="107" presetID="42" presetClass="path" presetSubtype="0" accel="50000" decel="50000" fill="hold" grpId="0" nodeType="withEffect">
                                      <p:stCondLst>
                                        <p:cond delay="0"/>
                                      </p:stCondLst>
                                      <p:childTnLst>
                                        <p:animMotion origin="layout" path="M 0 0 L 0 0.25 E" pathEditMode="relative" ptsTypes="">
                                          <p:cBhvr>
                                            <p:cTn id="108" dur="1250" fill="hold"/>
                                            <p:tgtEl>
                                              <p:spTgt spid="12"/>
                                            </p:tgtEl>
                                            <p:attrNameLst>
                                              <p:attrName>ppt_x</p:attrName>
                                              <p:attrName>ppt_y</p:attrName>
                                            </p:attrNameLst>
                                          </p:cBhvr>
                                        </p:animMotion>
                                      </p:childTnLst>
                                    </p:cTn>
                                  </p:par>
                                  <p:par>
                                    <p:cTn id="109" presetID="42" presetClass="path" presetSubtype="0" accel="50000" decel="50000" fill="hold" nodeType="withEffect">
                                      <p:stCondLst>
                                        <p:cond delay="0"/>
                                      </p:stCondLst>
                                      <p:childTnLst>
                                        <p:animMotion origin="layout" path="M 0 0 L 0 0.25 E" pathEditMode="relative" ptsTypes="">
                                          <p:cBhvr>
                                            <p:cTn id="110" dur="1250" fill="hold"/>
                                            <p:tgtEl>
                                              <p:spTgt spid="20"/>
                                            </p:tgtEl>
                                            <p:attrNameLst>
                                              <p:attrName>ppt_x</p:attrName>
                                              <p:attrName>ppt_y</p:attrName>
                                            </p:attrNameLst>
                                          </p:cBhvr>
                                        </p:animMotion>
                                      </p:childTnLst>
                                    </p:cTn>
                                  </p:par>
                                  <p:par>
                                    <p:cTn id="111" presetID="42" presetClass="path" presetSubtype="0" accel="50000" decel="50000" fill="hold" grpId="0" nodeType="withEffect">
                                      <p:stCondLst>
                                        <p:cond delay="0"/>
                                      </p:stCondLst>
                                      <p:childTnLst>
                                        <p:animMotion origin="layout" path="M 0 0 L 0 0.25 E" pathEditMode="relative" ptsTypes="">
                                          <p:cBhvr>
                                            <p:cTn id="112" dur="125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“Where”</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“What”</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a:r>
              <a:rPr lang="en-US" dirty="0"/>
              <a:t>Example: Adding context to a data value</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Rubik Medium" pitchFamily="2" charset="-79"/>
                <a:cs typeface="Rubik Medium" pitchFamily="2" charset="-79"/>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4="http://schemas.microsoft.com/office/powerpoint/2010/main">
    <mc:Choice Requires="p14">
      <p:transition spd="slow" p14:dur="1250" advTm="22776"/>
    </mc:Choice>
    <mc:Fallback xmlns="">
      <p:transition spd="slow" advTm="227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a:r>
              <a:rPr lang="en-US" dirty="0"/>
              <a:t>Example: Adding context to a data value</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Rubik Medium" pitchFamily="2" charset="-79"/>
                <a:cs typeface="Rubik Medium" pitchFamily="2" charset="-79"/>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wrap="square" rtlCol="0">
            <a:spAutoFit/>
          </a:bodyPr>
          <a:lstStyle/>
          <a:p>
            <a:pPr algn="ctr">
              <a:buClr>
                <a:srgbClr val="008CCF"/>
              </a:buClr>
            </a:pPr>
            <a:r>
              <a:rPr lang="en-US" sz="2400" dirty="0"/>
              <a:t>Data element</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wrap="square" rtlCol="0">
            <a:spAutoFit/>
          </a:bodyPr>
          <a:lstStyle/>
          <a:p>
            <a:pPr algn="ctr">
              <a:buClr>
                <a:srgbClr val="008CCF"/>
              </a:buClr>
            </a:pPr>
            <a:r>
              <a:rPr lang="en-GB" sz="2400" dirty="0"/>
              <a:t>Organisation</a:t>
            </a:r>
            <a:r>
              <a:rPr lang="en-US" sz="2400" dirty="0"/>
              <a:t> unit</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wrap="square" rtlCol="0">
            <a:spAutoFit/>
          </a:bodyPr>
          <a:lstStyle/>
          <a:p>
            <a:pPr algn="ctr">
              <a:buClr>
                <a:srgbClr val="008CCF"/>
              </a:buClr>
            </a:pPr>
            <a:r>
              <a:rPr lang="en-US" sz="2400" dirty="0"/>
              <a:t>Period</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name="adj1" fmla="val 50000"/>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830997"/>
          </a:xfrm>
          <a:prstGeom prst="rect">
            <a:avLst/>
          </a:prstGeom>
          <a:noFill/>
        </p:spPr>
        <p:txBody>
          <a:bodyPr wrap="square" rtlCol="0">
            <a:spAutoFit/>
          </a:bodyPr>
          <a:lstStyle/>
          <a:p>
            <a:pPr algn="l">
              <a:buClr>
                <a:srgbClr val="008CCF"/>
              </a:buClr>
            </a:pPr>
            <a:r>
              <a:rPr lang="en-US" sz="2400" dirty="0">
                <a:solidFill>
                  <a:schemeClr val="accent1"/>
                </a:solidFill>
              </a:rPr>
              <a:t>Positive malaria cases</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830997"/>
          </a:xfrm>
          <a:prstGeom prst="rect">
            <a:avLst/>
          </a:prstGeom>
          <a:noFill/>
        </p:spPr>
        <p:txBody>
          <a:bodyPr wrap="square" rtlCol="0">
            <a:spAutoFit/>
          </a:bodyPr>
          <a:lstStyle/>
          <a:p>
            <a:pPr algn="l">
              <a:buClr>
                <a:srgbClr val="008CCF"/>
              </a:buClr>
            </a:pPr>
            <a:r>
              <a:rPr lang="en-US" sz="2400" dirty="0" err="1">
                <a:solidFill>
                  <a:schemeClr val="accent1"/>
                </a:solidFill>
              </a:rPr>
              <a:t>Namchala</a:t>
            </a:r>
            <a:r>
              <a:rPr lang="en-US" sz="2400" dirty="0">
                <a:solidFill>
                  <a:schemeClr val="accent1"/>
                </a:solidFill>
              </a:rPr>
              <a:t> Health Centre</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wrap="square" rtlCol="0">
            <a:spAutoFit/>
          </a:bodyPr>
          <a:lstStyle/>
          <a:p>
            <a:pPr algn="l">
              <a:buClr>
                <a:srgbClr val="008CCF"/>
              </a:buClr>
            </a:pPr>
            <a:r>
              <a:rPr lang="en-US" sz="2400" dirty="0">
                <a:solidFill>
                  <a:schemeClr val="accent1"/>
                </a:solidFill>
              </a:rPr>
              <a:t>October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n-US" sz="2400" dirty="0">
                <a:solidFill>
                  <a:schemeClr val="bg1"/>
                </a:solidFill>
              </a:rPr>
              <a:t>“When”</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n-US" sz="2400" dirty="0">
                <a:solidFill>
                  <a:schemeClr val="bg1"/>
                </a:solidFill>
              </a:rPr>
              <a:t>“Where”</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“What”</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name="adj1" fmla="val 48507"/>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xmlns:p159="http://schemas.microsoft.com/office/powerpoint/2015/09/main">
    <mc:Choice Requires="p159">
      <p:transition spd="slow" advTm="38614">
        <p159:morph option="byObject"/>
      </p:transition>
    </mc:Choice>
    <mc:Fallback xmlns="">
      <p:transition spd="slow" advTm="3861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42" presetClass="path" presetSubtype="0" accel="50000" decel="50000" fill="hold" grpId="1" nodeType="withEffect">
                                  <p:stCondLst>
                                    <p:cond delay="0"/>
                                  </p:stCondLst>
                                  <p:childTnLst>
                                    <p:animMotion origin="layout" path="M 4.16667E-6 -3.7037E-6 L 4.16667E-6 0.07894 " pathEditMode="relative" rAng="0" ptsTypes="AA">
                                      <p:cBhvr>
                                        <p:cTn id="27" dur="500" fill="hold"/>
                                        <p:tgtEl>
                                          <p:spTgt spid="19"/>
                                        </p:tgtEl>
                                        <p:attrNameLst>
                                          <p:attrName>ppt_x</p:attrName>
                                          <p:attrName>ppt_y</p:attrName>
                                        </p:attrNameLst>
                                      </p:cBhvr>
                                      <p:rCtr x="0" y="3935"/>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42" presetClass="path" presetSubtype="0" accel="50000" decel="50000" fill="hold" grpId="1" nodeType="withEffect">
                                  <p:stCondLst>
                                    <p:cond delay="0"/>
                                  </p:stCondLst>
                                  <p:childTnLst>
                                    <p:animMotion origin="layout" path="M -0.00104 3.7037E-7 L -0.00104 0.10301 " pathEditMode="relative" rAng="0" ptsTypes="AA">
                                      <p:cBhvr>
                                        <p:cTn id="52" dur="500" fill="hold"/>
                                        <p:tgtEl>
                                          <p:spTgt spid="20"/>
                                        </p:tgtEl>
                                        <p:attrNameLst>
                                          <p:attrName>ppt_x</p:attrName>
                                          <p:attrName>ppt_y</p:attrName>
                                        </p:attrNameLst>
                                      </p:cBhvr>
                                      <p:rCtr x="0" y="5139"/>
                                    </p:animMotion>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42" presetClass="path" presetSubtype="0" accel="50000" decel="50000" fill="hold" grpId="1" nodeType="withEffect">
                                  <p:stCondLst>
                                    <p:cond delay="0"/>
                                  </p:stCondLst>
                                  <p:childTnLst>
                                    <p:animMotion origin="layout" path="M 1.45833E-6 -1.48148E-6 L 1.45833E-6 0.0831 " pathEditMode="relative" rAng="0" ptsTypes="AA">
                                      <p:cBhvr>
                                        <p:cTn id="75" dur="500" fill="hold"/>
                                        <p:tgtEl>
                                          <p:spTgt spid="21"/>
                                        </p:tgtEl>
                                        <p:attrNameLst>
                                          <p:attrName>ppt_x</p:attrName>
                                          <p:attrName>ppt_y</p:attrName>
                                        </p:attrNameLst>
                                      </p:cBhvr>
                                      <p:rCtr x="0" y="41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9" grpId="0"/>
      <p:bldP spid="19" grpId="1"/>
      <p:bldP spid="20" grpId="0"/>
      <p:bldP spid="20" grpId="1"/>
      <p:bldP spid="21" grpId="0"/>
      <p:bldP spid="21" grpId="1"/>
      <p:bldP spid="24" grpId="0" animBg="1"/>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a:r>
              <a:rPr lang="en-US"/>
              <a:t>Example – 3 building blocks</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latin typeface="Rubik Medium" pitchFamily="2" charset="-79"/>
                <a:cs typeface="Rubik Medium" pitchFamily="2" charset="-79"/>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name="connsiteX0" fmla="*/ 1702098 w 1702118"/>
                <a:gd name="connsiteY0" fmla="*/ 1239669 h 1701968"/>
                <a:gd name="connsiteX1" fmla="*/ 1702098 w 1702118"/>
                <a:gd name="connsiteY1" fmla="*/ 953837 h 1701968"/>
                <a:gd name="connsiteX2" fmla="*/ 1702098 w 1702118"/>
                <a:gd name="connsiteY2" fmla="*/ 663446 h 1701968"/>
                <a:gd name="connsiteX3" fmla="*/ 1702098 w 1702118"/>
                <a:gd name="connsiteY3" fmla="*/ 463664 h 1701968"/>
                <a:gd name="connsiteX4" fmla="*/ 1702098 w 1702118"/>
                <a:gd name="connsiteY4" fmla="*/ 429308 h 1701968"/>
                <a:gd name="connsiteX5" fmla="*/ 1639836 w 1702118"/>
                <a:gd name="connsiteY5" fmla="*/ 260276 h 1701968"/>
                <a:gd name="connsiteX6" fmla="*/ 1471757 w 1702118"/>
                <a:gd name="connsiteY6" fmla="*/ 170518 h 1701968"/>
                <a:gd name="connsiteX7" fmla="*/ 1469919 w 1702118"/>
                <a:gd name="connsiteY7" fmla="*/ 170279 h 1701968"/>
                <a:gd name="connsiteX8" fmla="*/ 1468246 w 1702118"/>
                <a:gd name="connsiteY8" fmla="*/ 170266 h 1701968"/>
                <a:gd name="connsiteX9" fmla="*/ 1323009 w 1702118"/>
                <a:gd name="connsiteY9" fmla="*/ 168823 h 1701968"/>
                <a:gd name="connsiteX10" fmla="*/ 1309407 w 1702118"/>
                <a:gd name="connsiteY10" fmla="*/ 168687 h 1701968"/>
                <a:gd name="connsiteX11" fmla="*/ 1309216 w 1702118"/>
                <a:gd name="connsiteY11" fmla="*/ 113659 h 1701968"/>
                <a:gd name="connsiteX12" fmla="*/ 1252296 w 1702118"/>
                <a:gd name="connsiteY12" fmla="*/ 17510 h 1701968"/>
                <a:gd name="connsiteX13" fmla="*/ 1139756 w 1702118"/>
                <a:gd name="connsiteY13" fmla="*/ 10774 h 1701968"/>
                <a:gd name="connsiteX14" fmla="*/ 1072003 w 1702118"/>
                <a:gd name="connsiteY14" fmla="*/ 98015 h 1701968"/>
                <a:gd name="connsiteX15" fmla="*/ 1069982 w 1702118"/>
                <a:gd name="connsiteY15" fmla="*/ 168612 h 1701968"/>
                <a:gd name="connsiteX16" fmla="*/ 924215 w 1702118"/>
                <a:gd name="connsiteY16" fmla="*/ 168612 h 1701968"/>
                <a:gd name="connsiteX17" fmla="*/ 682578 w 1702118"/>
                <a:gd name="connsiteY17" fmla="*/ 168612 h 1701968"/>
                <a:gd name="connsiteX18" fmla="*/ 634239 w 1702118"/>
                <a:gd name="connsiteY18" fmla="*/ 168612 h 1701968"/>
                <a:gd name="connsiteX19" fmla="*/ 634048 w 1702118"/>
                <a:gd name="connsiteY19" fmla="*/ 113652 h 1701968"/>
                <a:gd name="connsiteX20" fmla="*/ 577135 w 1702118"/>
                <a:gd name="connsiteY20" fmla="*/ 17504 h 1701968"/>
                <a:gd name="connsiteX21" fmla="*/ 464601 w 1702118"/>
                <a:gd name="connsiteY21" fmla="*/ 10767 h 1701968"/>
                <a:gd name="connsiteX22" fmla="*/ 396842 w 1702118"/>
                <a:gd name="connsiteY22" fmla="*/ 98008 h 1701968"/>
                <a:gd name="connsiteX23" fmla="*/ 394821 w 1702118"/>
                <a:gd name="connsiteY23" fmla="*/ 168680 h 1701968"/>
                <a:gd name="connsiteX24" fmla="*/ 291310 w 1702118"/>
                <a:gd name="connsiteY24" fmla="*/ 169694 h 1701968"/>
                <a:gd name="connsiteX25" fmla="*/ 236866 w 1702118"/>
                <a:gd name="connsiteY25" fmla="*/ 170225 h 1701968"/>
                <a:gd name="connsiteX26" fmla="*/ 164888 w 1702118"/>
                <a:gd name="connsiteY26" fmla="*/ 186876 h 1701968"/>
                <a:gd name="connsiteX27" fmla="*/ 23006 w 1702118"/>
                <a:gd name="connsiteY27" fmla="*/ 322239 h 1701968"/>
                <a:gd name="connsiteX28" fmla="*/ 0 w 1702118"/>
                <a:gd name="connsiteY28" fmla="*/ 435657 h 1701968"/>
                <a:gd name="connsiteX29" fmla="*/ 0 w 1702118"/>
                <a:gd name="connsiteY29" fmla="*/ 584649 h 1701968"/>
                <a:gd name="connsiteX30" fmla="*/ 0 w 1702118"/>
                <a:gd name="connsiteY30" fmla="*/ 857913 h 1701968"/>
                <a:gd name="connsiteX31" fmla="*/ 0 w 1702118"/>
                <a:gd name="connsiteY31" fmla="*/ 1156300 h 1701968"/>
                <a:gd name="connsiteX32" fmla="*/ 0 w 1702118"/>
                <a:gd name="connsiteY32" fmla="*/ 1380102 h 1701968"/>
                <a:gd name="connsiteX33" fmla="*/ 0 w 1702118"/>
                <a:gd name="connsiteY33" fmla="*/ 1434599 h 1701968"/>
                <a:gd name="connsiteX34" fmla="*/ 20944 w 1702118"/>
                <a:gd name="connsiteY34" fmla="*/ 1543731 h 1701968"/>
                <a:gd name="connsiteX35" fmla="*/ 158219 w 1702118"/>
                <a:gd name="connsiteY35" fmla="*/ 1681006 h 1701968"/>
                <a:gd name="connsiteX36" fmla="*/ 266650 w 1702118"/>
                <a:gd name="connsiteY36" fmla="*/ 1701950 h 1701968"/>
                <a:gd name="connsiteX37" fmla="*/ 399829 w 1702118"/>
                <a:gd name="connsiteY37" fmla="*/ 1701950 h 1701968"/>
                <a:gd name="connsiteX38" fmla="*/ 653645 w 1702118"/>
                <a:gd name="connsiteY38" fmla="*/ 1701950 h 1701968"/>
                <a:gd name="connsiteX39" fmla="*/ 955210 w 1702118"/>
                <a:gd name="connsiteY39" fmla="*/ 1701950 h 1701968"/>
                <a:gd name="connsiteX40" fmla="*/ 1230569 w 1702118"/>
                <a:gd name="connsiteY40" fmla="*/ 1701950 h 1701968"/>
                <a:gd name="connsiteX41" fmla="*/ 1410495 w 1702118"/>
                <a:gd name="connsiteY41" fmla="*/ 1701950 h 1701968"/>
                <a:gd name="connsiteX42" fmla="*/ 1441320 w 1702118"/>
                <a:gd name="connsiteY42" fmla="*/ 1701950 h 1701968"/>
                <a:gd name="connsiteX43" fmla="*/ 1606085 w 1702118"/>
                <a:gd name="connsiteY43" fmla="*/ 1643356 h 1701968"/>
                <a:gd name="connsiteX44" fmla="*/ 1700254 w 1702118"/>
                <a:gd name="connsiteY44" fmla="*/ 1472126 h 1701968"/>
                <a:gd name="connsiteX45" fmla="*/ 1702104 w 1702118"/>
                <a:gd name="connsiteY45" fmla="*/ 1420657 h 1701968"/>
                <a:gd name="connsiteX46" fmla="*/ 1702098 w 1702118"/>
                <a:gd name="connsiteY46" fmla="*/ 1239669 h 1701968"/>
                <a:gd name="connsiteX47" fmla="*/ 70767 w 1702118"/>
                <a:gd name="connsiteY47" fmla="*/ 420034 h 1701968"/>
                <a:gd name="connsiteX48" fmla="*/ 85363 w 1702118"/>
                <a:gd name="connsiteY48" fmla="*/ 355601 h 1701968"/>
                <a:gd name="connsiteX49" fmla="*/ 170964 w 1702118"/>
                <a:gd name="connsiteY49" fmla="*/ 261773 h 1701968"/>
                <a:gd name="connsiteX50" fmla="*/ 232199 w 1702118"/>
                <a:gd name="connsiteY50" fmla="*/ 241428 h 1701968"/>
                <a:gd name="connsiteX51" fmla="*/ 249441 w 1702118"/>
                <a:gd name="connsiteY51" fmla="*/ 241196 h 1701968"/>
                <a:gd name="connsiteX52" fmla="*/ 335839 w 1702118"/>
                <a:gd name="connsiteY52" fmla="*/ 240053 h 1701968"/>
                <a:gd name="connsiteX53" fmla="*/ 394855 w 1702118"/>
                <a:gd name="connsiteY53" fmla="*/ 239271 h 1701968"/>
                <a:gd name="connsiteX54" fmla="*/ 394963 w 1702118"/>
                <a:gd name="connsiteY54" fmla="*/ 292714 h 1701968"/>
                <a:gd name="connsiteX55" fmla="*/ 451496 w 1702118"/>
                <a:gd name="connsiteY55" fmla="*/ 390019 h 1701968"/>
                <a:gd name="connsiteX56" fmla="*/ 564812 w 1702118"/>
                <a:gd name="connsiteY56" fmla="*/ 396885 h 1701968"/>
                <a:gd name="connsiteX57" fmla="*/ 632436 w 1702118"/>
                <a:gd name="connsiteY57" fmla="*/ 308657 h 1701968"/>
                <a:gd name="connsiteX58" fmla="*/ 634266 w 1702118"/>
                <a:gd name="connsiteY58" fmla="*/ 239175 h 1701968"/>
                <a:gd name="connsiteX59" fmla="*/ 780088 w 1702118"/>
                <a:gd name="connsiteY59" fmla="*/ 239175 h 1701968"/>
                <a:gd name="connsiteX60" fmla="*/ 1021826 w 1702118"/>
                <a:gd name="connsiteY60" fmla="*/ 239175 h 1701968"/>
                <a:gd name="connsiteX61" fmla="*/ 1070016 w 1702118"/>
                <a:gd name="connsiteY61" fmla="*/ 239175 h 1701968"/>
                <a:gd name="connsiteX62" fmla="*/ 1070125 w 1702118"/>
                <a:gd name="connsiteY62" fmla="*/ 292714 h 1701968"/>
                <a:gd name="connsiteX63" fmla="*/ 1126650 w 1702118"/>
                <a:gd name="connsiteY63" fmla="*/ 390019 h 1701968"/>
                <a:gd name="connsiteX64" fmla="*/ 1239966 w 1702118"/>
                <a:gd name="connsiteY64" fmla="*/ 396885 h 1701968"/>
                <a:gd name="connsiteX65" fmla="*/ 1307604 w 1702118"/>
                <a:gd name="connsiteY65" fmla="*/ 308657 h 1701968"/>
                <a:gd name="connsiteX66" fmla="*/ 1309434 w 1702118"/>
                <a:gd name="connsiteY66" fmla="*/ 239271 h 1701968"/>
                <a:gd name="connsiteX67" fmla="*/ 1446036 w 1702118"/>
                <a:gd name="connsiteY67" fmla="*/ 241101 h 1701968"/>
                <a:gd name="connsiteX68" fmla="*/ 1468701 w 1702118"/>
                <a:gd name="connsiteY68" fmla="*/ 241407 h 1701968"/>
                <a:gd name="connsiteX69" fmla="*/ 1517674 w 1702118"/>
                <a:gd name="connsiteY69" fmla="*/ 255200 h 1701968"/>
                <a:gd name="connsiteX70" fmla="*/ 1610345 w 1702118"/>
                <a:gd name="connsiteY70" fmla="*/ 342067 h 1701968"/>
                <a:gd name="connsiteX71" fmla="*/ 1630820 w 1702118"/>
                <a:gd name="connsiteY71" fmla="*/ 412310 h 1701968"/>
                <a:gd name="connsiteX72" fmla="*/ 1631582 w 1702118"/>
                <a:gd name="connsiteY72" fmla="*/ 449919 h 1701968"/>
                <a:gd name="connsiteX73" fmla="*/ 1596273 w 1702118"/>
                <a:gd name="connsiteY73" fmla="*/ 449919 h 1701968"/>
                <a:gd name="connsiteX74" fmla="*/ 1481861 w 1702118"/>
                <a:gd name="connsiteY74" fmla="*/ 449919 h 1701968"/>
                <a:gd name="connsiteX75" fmla="*/ 1312238 w 1702118"/>
                <a:gd name="connsiteY75" fmla="*/ 449919 h 1701968"/>
                <a:gd name="connsiteX76" fmla="*/ 1105284 w 1702118"/>
                <a:gd name="connsiteY76" fmla="*/ 449919 h 1701968"/>
                <a:gd name="connsiteX77" fmla="*/ 879407 w 1702118"/>
                <a:gd name="connsiteY77" fmla="*/ 449919 h 1701968"/>
                <a:gd name="connsiteX78" fmla="*/ 649848 w 1702118"/>
                <a:gd name="connsiteY78" fmla="*/ 449919 h 1701968"/>
                <a:gd name="connsiteX79" fmla="*/ 437267 w 1702118"/>
                <a:gd name="connsiteY79" fmla="*/ 449919 h 1701968"/>
                <a:gd name="connsiteX80" fmla="*/ 256981 w 1702118"/>
                <a:gd name="connsiteY80" fmla="*/ 449919 h 1701968"/>
                <a:gd name="connsiteX81" fmla="*/ 127361 w 1702118"/>
                <a:gd name="connsiteY81" fmla="*/ 449919 h 1701968"/>
                <a:gd name="connsiteX82" fmla="*/ 70529 w 1702118"/>
                <a:gd name="connsiteY82" fmla="*/ 449640 h 1701968"/>
                <a:gd name="connsiteX83" fmla="*/ 70767 w 1702118"/>
                <a:gd name="connsiteY83" fmla="*/ 420034 h 1701968"/>
                <a:gd name="connsiteX84" fmla="*/ 70556 w 1702118"/>
                <a:gd name="connsiteY84" fmla="*/ 1362328 h 1701968"/>
                <a:gd name="connsiteX85" fmla="*/ 70556 w 1702118"/>
                <a:gd name="connsiteY85" fmla="*/ 1234056 h 1701968"/>
                <a:gd name="connsiteX86" fmla="*/ 70556 w 1702118"/>
                <a:gd name="connsiteY86" fmla="*/ 1070631 h 1701968"/>
                <a:gd name="connsiteX87" fmla="*/ 70556 w 1702118"/>
                <a:gd name="connsiteY87" fmla="*/ 895168 h 1701968"/>
                <a:gd name="connsiteX88" fmla="*/ 70556 w 1702118"/>
                <a:gd name="connsiteY88" fmla="*/ 731002 h 1701968"/>
                <a:gd name="connsiteX89" fmla="*/ 70556 w 1702118"/>
                <a:gd name="connsiteY89" fmla="*/ 599232 h 1701968"/>
                <a:gd name="connsiteX90" fmla="*/ 70556 w 1702118"/>
                <a:gd name="connsiteY90" fmla="*/ 523293 h 1701968"/>
                <a:gd name="connsiteX91" fmla="*/ 70556 w 1702118"/>
                <a:gd name="connsiteY91" fmla="*/ 520469 h 1701968"/>
                <a:gd name="connsiteX92" fmla="*/ 105831 w 1702118"/>
                <a:gd name="connsiteY92" fmla="*/ 520469 h 1701968"/>
                <a:gd name="connsiteX93" fmla="*/ 220243 w 1702118"/>
                <a:gd name="connsiteY93" fmla="*/ 520469 h 1701968"/>
                <a:gd name="connsiteX94" fmla="*/ 389867 w 1702118"/>
                <a:gd name="connsiteY94" fmla="*/ 520469 h 1701968"/>
                <a:gd name="connsiteX95" fmla="*/ 596821 w 1702118"/>
                <a:gd name="connsiteY95" fmla="*/ 520469 h 1701968"/>
                <a:gd name="connsiteX96" fmla="*/ 822698 w 1702118"/>
                <a:gd name="connsiteY96" fmla="*/ 520469 h 1701968"/>
                <a:gd name="connsiteX97" fmla="*/ 1052256 w 1702118"/>
                <a:gd name="connsiteY97" fmla="*/ 520469 h 1701968"/>
                <a:gd name="connsiteX98" fmla="*/ 1264837 w 1702118"/>
                <a:gd name="connsiteY98" fmla="*/ 520469 h 1701968"/>
                <a:gd name="connsiteX99" fmla="*/ 1445124 w 1702118"/>
                <a:gd name="connsiteY99" fmla="*/ 520469 h 1701968"/>
                <a:gd name="connsiteX100" fmla="*/ 1574744 w 1702118"/>
                <a:gd name="connsiteY100" fmla="*/ 520469 h 1701968"/>
                <a:gd name="connsiteX101" fmla="*/ 1631541 w 1702118"/>
                <a:gd name="connsiteY101" fmla="*/ 520748 h 1701968"/>
                <a:gd name="connsiteX102" fmla="*/ 1631541 w 1702118"/>
                <a:gd name="connsiteY102" fmla="*/ 606063 h 1701968"/>
                <a:gd name="connsiteX103" fmla="*/ 1631541 w 1702118"/>
                <a:gd name="connsiteY103" fmla="*/ 827130 h 1701968"/>
                <a:gd name="connsiteX104" fmla="*/ 1631541 w 1702118"/>
                <a:gd name="connsiteY104" fmla="*/ 1095998 h 1701968"/>
                <a:gd name="connsiteX105" fmla="*/ 1631541 w 1702118"/>
                <a:gd name="connsiteY105" fmla="*/ 1327108 h 1701968"/>
                <a:gd name="connsiteX106" fmla="*/ 1631541 w 1702118"/>
                <a:gd name="connsiteY106" fmla="*/ 1440063 h 1701968"/>
                <a:gd name="connsiteX107" fmla="*/ 1631541 w 1702118"/>
                <a:gd name="connsiteY107" fmla="*/ 1441608 h 1701968"/>
                <a:gd name="connsiteX108" fmla="*/ 1503275 w 1702118"/>
                <a:gd name="connsiteY108" fmla="*/ 1621139 h 1701968"/>
                <a:gd name="connsiteX109" fmla="*/ 1423424 w 1702118"/>
                <a:gd name="connsiteY109" fmla="*/ 1631373 h 1701968"/>
                <a:gd name="connsiteX110" fmla="*/ 1348036 w 1702118"/>
                <a:gd name="connsiteY110" fmla="*/ 1631373 h 1701968"/>
                <a:gd name="connsiteX111" fmla="*/ 1226473 w 1702118"/>
                <a:gd name="connsiteY111" fmla="*/ 1631373 h 1701968"/>
                <a:gd name="connsiteX112" fmla="*/ 1073670 w 1702118"/>
                <a:gd name="connsiteY112" fmla="*/ 1631373 h 1701968"/>
                <a:gd name="connsiteX113" fmla="*/ 902188 w 1702118"/>
                <a:gd name="connsiteY113" fmla="*/ 1631373 h 1701968"/>
                <a:gd name="connsiteX114" fmla="*/ 726651 w 1702118"/>
                <a:gd name="connsiteY114" fmla="*/ 1631373 h 1701968"/>
                <a:gd name="connsiteX115" fmla="*/ 561042 w 1702118"/>
                <a:gd name="connsiteY115" fmla="*/ 1631373 h 1701968"/>
                <a:gd name="connsiteX116" fmla="*/ 419909 w 1702118"/>
                <a:gd name="connsiteY116" fmla="*/ 1631373 h 1701968"/>
                <a:gd name="connsiteX117" fmla="*/ 315929 w 1702118"/>
                <a:gd name="connsiteY117" fmla="*/ 1631373 h 1701968"/>
                <a:gd name="connsiteX118" fmla="*/ 263881 w 1702118"/>
                <a:gd name="connsiteY118" fmla="*/ 1631373 h 1701968"/>
                <a:gd name="connsiteX119" fmla="*/ 118440 w 1702118"/>
                <a:gd name="connsiteY119" fmla="*/ 1567506 h 1701968"/>
                <a:gd name="connsiteX120" fmla="*/ 70563 w 1702118"/>
                <a:gd name="connsiteY120" fmla="*/ 1434014 h 1701968"/>
                <a:gd name="connsiteX121" fmla="*/ 70556 w 1702118"/>
                <a:gd name="connsiteY121" fmla="*/ 1362328 h 1701968"/>
                <a:gd name="connsiteX122" fmla="*/ 1238816 w 1702118"/>
                <a:gd name="connsiteY122" fmla="*/ 123702 h 1701968"/>
                <a:gd name="connsiteX123" fmla="*/ 1238816 w 1702118"/>
                <a:gd name="connsiteY123" fmla="*/ 174920 h 1701968"/>
                <a:gd name="connsiteX124" fmla="*/ 1238816 w 1702118"/>
                <a:gd name="connsiteY124" fmla="*/ 246239 h 1701968"/>
                <a:gd name="connsiteX125" fmla="*/ 1238816 w 1702118"/>
                <a:gd name="connsiteY125" fmla="*/ 287692 h 1701968"/>
                <a:gd name="connsiteX126" fmla="*/ 1185884 w 1702118"/>
                <a:gd name="connsiteY126" fmla="*/ 337283 h 1701968"/>
                <a:gd name="connsiteX127" fmla="*/ 1148309 w 1702118"/>
                <a:gd name="connsiteY127" fmla="*/ 314740 h 1701968"/>
                <a:gd name="connsiteX128" fmla="*/ 1140593 w 1702118"/>
                <a:gd name="connsiteY128" fmla="*/ 286671 h 1701968"/>
                <a:gd name="connsiteX129" fmla="*/ 1140593 w 1702118"/>
                <a:gd name="connsiteY129" fmla="*/ 241081 h 1701968"/>
                <a:gd name="connsiteX130" fmla="*/ 1140593 w 1702118"/>
                <a:gd name="connsiteY130" fmla="*/ 169844 h 1701968"/>
                <a:gd name="connsiteX131" fmla="*/ 1140593 w 1702118"/>
                <a:gd name="connsiteY131" fmla="*/ 121960 h 1701968"/>
                <a:gd name="connsiteX132" fmla="*/ 1140593 w 1702118"/>
                <a:gd name="connsiteY132" fmla="*/ 119524 h 1701968"/>
                <a:gd name="connsiteX133" fmla="*/ 1159938 w 1702118"/>
                <a:gd name="connsiteY133" fmla="*/ 80391 h 1701968"/>
                <a:gd name="connsiteX134" fmla="*/ 1204794 w 1702118"/>
                <a:gd name="connsiteY134" fmla="*/ 72770 h 1701968"/>
                <a:gd name="connsiteX135" fmla="*/ 1235870 w 1702118"/>
                <a:gd name="connsiteY135" fmla="*/ 102697 h 1701968"/>
                <a:gd name="connsiteX136" fmla="*/ 1238816 w 1702118"/>
                <a:gd name="connsiteY136" fmla="*/ 123702 h 1701968"/>
                <a:gd name="connsiteX137" fmla="*/ 563655 w 1702118"/>
                <a:gd name="connsiteY137" fmla="*/ 123702 h 1701968"/>
                <a:gd name="connsiteX138" fmla="*/ 563655 w 1702118"/>
                <a:gd name="connsiteY138" fmla="*/ 174920 h 1701968"/>
                <a:gd name="connsiteX139" fmla="*/ 563655 w 1702118"/>
                <a:gd name="connsiteY139" fmla="*/ 246239 h 1701968"/>
                <a:gd name="connsiteX140" fmla="*/ 563655 w 1702118"/>
                <a:gd name="connsiteY140" fmla="*/ 287692 h 1701968"/>
                <a:gd name="connsiteX141" fmla="*/ 510743 w 1702118"/>
                <a:gd name="connsiteY141" fmla="*/ 337283 h 1701968"/>
                <a:gd name="connsiteX142" fmla="*/ 473155 w 1702118"/>
                <a:gd name="connsiteY142" fmla="*/ 314740 h 1701968"/>
                <a:gd name="connsiteX143" fmla="*/ 465438 w 1702118"/>
                <a:gd name="connsiteY143" fmla="*/ 286671 h 1701968"/>
                <a:gd name="connsiteX144" fmla="*/ 465438 w 1702118"/>
                <a:gd name="connsiteY144" fmla="*/ 241081 h 1701968"/>
                <a:gd name="connsiteX145" fmla="*/ 465438 w 1702118"/>
                <a:gd name="connsiteY145" fmla="*/ 169844 h 1701968"/>
                <a:gd name="connsiteX146" fmla="*/ 465438 w 1702118"/>
                <a:gd name="connsiteY146" fmla="*/ 121960 h 1701968"/>
                <a:gd name="connsiteX147" fmla="*/ 465438 w 1702118"/>
                <a:gd name="connsiteY147" fmla="*/ 119524 h 1701968"/>
                <a:gd name="connsiteX148" fmla="*/ 484790 w 1702118"/>
                <a:gd name="connsiteY148" fmla="*/ 80391 h 1701968"/>
                <a:gd name="connsiteX149" fmla="*/ 529653 w 1702118"/>
                <a:gd name="connsiteY149" fmla="*/ 72770 h 1701968"/>
                <a:gd name="connsiteX150" fmla="*/ 560716 w 1702118"/>
                <a:gd name="connsiteY150" fmla="*/ 102697 h 1701968"/>
                <a:gd name="connsiteX151" fmla="*/ 563655 w 1702118"/>
                <a:gd name="connsiteY151" fmla="*/ 123702 h 170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702118" h="170196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w="67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name="connsiteX0" fmla="*/ 8165 w 128333"/>
                <a:gd name="connsiteY0" fmla="*/ 128334 h 128333"/>
                <a:gd name="connsiteX1" fmla="*/ 120168 w 128333"/>
                <a:gd name="connsiteY1" fmla="*/ 128334 h 128333"/>
                <a:gd name="connsiteX2" fmla="*/ 128334 w 128333"/>
                <a:gd name="connsiteY2" fmla="*/ 120168 h 128333"/>
                <a:gd name="connsiteX3" fmla="*/ 128334 w 128333"/>
                <a:gd name="connsiteY3" fmla="*/ 8165 h 128333"/>
                <a:gd name="connsiteX4" fmla="*/ 120168 w 128333"/>
                <a:gd name="connsiteY4" fmla="*/ 0 h 128333"/>
                <a:gd name="connsiteX5" fmla="*/ 8165 w 128333"/>
                <a:gd name="connsiteY5" fmla="*/ 0 h 128333"/>
                <a:gd name="connsiteX6" fmla="*/ 0 w 128333"/>
                <a:gd name="connsiteY6" fmla="*/ 8165 h 128333"/>
                <a:gd name="connsiteX7" fmla="*/ 0 w 128333"/>
                <a:gd name="connsiteY7" fmla="*/ 120168 h 128333"/>
                <a:gd name="connsiteX8" fmla="*/ 8165 w 128333"/>
                <a:gd name="connsiteY8" fmla="*/ 128334 h 1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33" h="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w="67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name="connsiteX0" fmla="*/ 8165 w 128333"/>
                <a:gd name="connsiteY0" fmla="*/ 128334 h 128333"/>
                <a:gd name="connsiteX1" fmla="*/ 120168 w 128333"/>
                <a:gd name="connsiteY1" fmla="*/ 128334 h 128333"/>
                <a:gd name="connsiteX2" fmla="*/ 128334 w 128333"/>
                <a:gd name="connsiteY2" fmla="*/ 120168 h 128333"/>
                <a:gd name="connsiteX3" fmla="*/ 128334 w 128333"/>
                <a:gd name="connsiteY3" fmla="*/ 8165 h 128333"/>
                <a:gd name="connsiteX4" fmla="*/ 120168 w 128333"/>
                <a:gd name="connsiteY4" fmla="*/ 0 h 128333"/>
                <a:gd name="connsiteX5" fmla="*/ 8165 w 128333"/>
                <a:gd name="connsiteY5" fmla="*/ 0 h 128333"/>
                <a:gd name="connsiteX6" fmla="*/ 0 w 128333"/>
                <a:gd name="connsiteY6" fmla="*/ 8165 h 128333"/>
                <a:gd name="connsiteX7" fmla="*/ 0 w 128333"/>
                <a:gd name="connsiteY7" fmla="*/ 120168 h 128333"/>
                <a:gd name="connsiteX8" fmla="*/ 8165 w 128333"/>
                <a:gd name="connsiteY8" fmla="*/ 128334 h 1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33" h="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w="67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name="connsiteX0" fmla="*/ 8165 w 128333"/>
                <a:gd name="connsiteY0" fmla="*/ 128334 h 128333"/>
                <a:gd name="connsiteX1" fmla="*/ 120168 w 128333"/>
                <a:gd name="connsiteY1" fmla="*/ 128334 h 128333"/>
                <a:gd name="connsiteX2" fmla="*/ 128334 w 128333"/>
                <a:gd name="connsiteY2" fmla="*/ 120168 h 128333"/>
                <a:gd name="connsiteX3" fmla="*/ 128334 w 128333"/>
                <a:gd name="connsiteY3" fmla="*/ 8165 h 128333"/>
                <a:gd name="connsiteX4" fmla="*/ 120168 w 128333"/>
                <a:gd name="connsiteY4" fmla="*/ 0 h 128333"/>
                <a:gd name="connsiteX5" fmla="*/ 8165 w 128333"/>
                <a:gd name="connsiteY5" fmla="*/ 0 h 128333"/>
                <a:gd name="connsiteX6" fmla="*/ 0 w 128333"/>
                <a:gd name="connsiteY6" fmla="*/ 8165 h 128333"/>
                <a:gd name="connsiteX7" fmla="*/ 0 w 128333"/>
                <a:gd name="connsiteY7" fmla="*/ 120168 h 128333"/>
                <a:gd name="connsiteX8" fmla="*/ 8165 w 128333"/>
                <a:gd name="connsiteY8" fmla="*/ 128334 h 1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33" h="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w="67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name="connsiteX0" fmla="*/ 0 w 128333"/>
                <a:gd name="connsiteY0" fmla="*/ 0 h 128333"/>
                <a:gd name="connsiteX1" fmla="*/ 128334 w 128333"/>
                <a:gd name="connsiteY1" fmla="*/ 0 h 128333"/>
                <a:gd name="connsiteX2" fmla="*/ 128334 w 128333"/>
                <a:gd name="connsiteY2" fmla="*/ 128334 h 128333"/>
                <a:gd name="connsiteX3" fmla="*/ 0 w 128333"/>
                <a:gd name="connsiteY3" fmla="*/ 128334 h 128333"/>
              </a:gdLst>
              <a:ahLst/>
              <a:cxnLst>
                <a:cxn ang="0">
                  <a:pos x="connsiteX0" y="connsiteY0"/>
                </a:cxn>
                <a:cxn ang="0">
                  <a:pos x="connsiteX1" y="connsiteY1"/>
                </a:cxn>
                <a:cxn ang="0">
                  <a:pos x="connsiteX2" y="connsiteY2"/>
                </a:cxn>
                <a:cxn ang="0">
                  <a:pos x="connsiteX3" y="connsiteY3"/>
                </a:cxn>
              </a:cxnLst>
              <a:rect l="l" t="t" r="r" b="b"/>
              <a:pathLst>
                <a:path w="128333" h="128333">
                  <a:moveTo>
                    <a:pt x="0" y="0"/>
                  </a:moveTo>
                  <a:lnTo>
                    <a:pt x="128334" y="0"/>
                  </a:lnTo>
                  <a:lnTo>
                    <a:pt x="128334" y="128334"/>
                  </a:lnTo>
                  <a:lnTo>
                    <a:pt x="0" y="128334"/>
                  </a:lnTo>
                  <a:close/>
                </a:path>
              </a:pathLst>
            </a:custGeom>
            <a:solidFill>
              <a:schemeClr val="accent1"/>
            </a:solidFill>
            <a:ln w="67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name="connsiteX0" fmla="*/ 8165 w 128333"/>
                <a:gd name="connsiteY0" fmla="*/ 128334 h 128333"/>
                <a:gd name="connsiteX1" fmla="*/ 120168 w 128333"/>
                <a:gd name="connsiteY1" fmla="*/ 128334 h 128333"/>
                <a:gd name="connsiteX2" fmla="*/ 128334 w 128333"/>
                <a:gd name="connsiteY2" fmla="*/ 120168 h 128333"/>
                <a:gd name="connsiteX3" fmla="*/ 128334 w 128333"/>
                <a:gd name="connsiteY3" fmla="*/ 8165 h 128333"/>
                <a:gd name="connsiteX4" fmla="*/ 120168 w 128333"/>
                <a:gd name="connsiteY4" fmla="*/ 0 h 128333"/>
                <a:gd name="connsiteX5" fmla="*/ 8165 w 128333"/>
                <a:gd name="connsiteY5" fmla="*/ 0 h 128333"/>
                <a:gd name="connsiteX6" fmla="*/ 0 w 128333"/>
                <a:gd name="connsiteY6" fmla="*/ 8165 h 128333"/>
                <a:gd name="connsiteX7" fmla="*/ 0 w 128333"/>
                <a:gd name="connsiteY7" fmla="*/ 120168 h 128333"/>
                <a:gd name="connsiteX8" fmla="*/ 8165 w 128333"/>
                <a:gd name="connsiteY8" fmla="*/ 128334 h 1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33" h="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w="67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name="connsiteX0" fmla="*/ 8165 w 128333"/>
                <a:gd name="connsiteY0" fmla="*/ 128334 h 128333"/>
                <a:gd name="connsiteX1" fmla="*/ 120168 w 128333"/>
                <a:gd name="connsiteY1" fmla="*/ 128334 h 128333"/>
                <a:gd name="connsiteX2" fmla="*/ 128334 w 128333"/>
                <a:gd name="connsiteY2" fmla="*/ 120168 h 128333"/>
                <a:gd name="connsiteX3" fmla="*/ 128334 w 128333"/>
                <a:gd name="connsiteY3" fmla="*/ 8165 h 128333"/>
                <a:gd name="connsiteX4" fmla="*/ 120168 w 128333"/>
                <a:gd name="connsiteY4" fmla="*/ 0 h 128333"/>
                <a:gd name="connsiteX5" fmla="*/ 8165 w 128333"/>
                <a:gd name="connsiteY5" fmla="*/ 0 h 128333"/>
                <a:gd name="connsiteX6" fmla="*/ 0 w 128333"/>
                <a:gd name="connsiteY6" fmla="*/ 8165 h 128333"/>
                <a:gd name="connsiteX7" fmla="*/ 0 w 128333"/>
                <a:gd name="connsiteY7" fmla="*/ 120168 h 128333"/>
                <a:gd name="connsiteX8" fmla="*/ 8165 w 128333"/>
                <a:gd name="connsiteY8" fmla="*/ 128334 h 1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33" h="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w="67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name="connsiteX0" fmla="*/ 8165 w 128333"/>
                <a:gd name="connsiteY0" fmla="*/ 128334 h 128333"/>
                <a:gd name="connsiteX1" fmla="*/ 120168 w 128333"/>
                <a:gd name="connsiteY1" fmla="*/ 128334 h 128333"/>
                <a:gd name="connsiteX2" fmla="*/ 128334 w 128333"/>
                <a:gd name="connsiteY2" fmla="*/ 120168 h 128333"/>
                <a:gd name="connsiteX3" fmla="*/ 128334 w 128333"/>
                <a:gd name="connsiteY3" fmla="*/ 8165 h 128333"/>
                <a:gd name="connsiteX4" fmla="*/ 120168 w 128333"/>
                <a:gd name="connsiteY4" fmla="*/ 0 h 128333"/>
                <a:gd name="connsiteX5" fmla="*/ 8165 w 128333"/>
                <a:gd name="connsiteY5" fmla="*/ 0 h 128333"/>
                <a:gd name="connsiteX6" fmla="*/ 0 w 128333"/>
                <a:gd name="connsiteY6" fmla="*/ 8165 h 128333"/>
                <a:gd name="connsiteX7" fmla="*/ 0 w 128333"/>
                <a:gd name="connsiteY7" fmla="*/ 120168 h 128333"/>
                <a:gd name="connsiteX8" fmla="*/ 8165 w 128333"/>
                <a:gd name="connsiteY8" fmla="*/ 128334 h 1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33" h="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w="67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name="connsiteX0" fmla="*/ 0 w 128333"/>
                <a:gd name="connsiteY0" fmla="*/ 0 h 128333"/>
                <a:gd name="connsiteX1" fmla="*/ 128334 w 128333"/>
                <a:gd name="connsiteY1" fmla="*/ 0 h 128333"/>
                <a:gd name="connsiteX2" fmla="*/ 128334 w 128333"/>
                <a:gd name="connsiteY2" fmla="*/ 128334 h 128333"/>
                <a:gd name="connsiteX3" fmla="*/ 0 w 128333"/>
                <a:gd name="connsiteY3" fmla="*/ 128334 h 128333"/>
              </a:gdLst>
              <a:ahLst/>
              <a:cxnLst>
                <a:cxn ang="0">
                  <a:pos x="connsiteX0" y="connsiteY0"/>
                </a:cxn>
                <a:cxn ang="0">
                  <a:pos x="connsiteX1" y="connsiteY1"/>
                </a:cxn>
                <a:cxn ang="0">
                  <a:pos x="connsiteX2" y="connsiteY2"/>
                </a:cxn>
                <a:cxn ang="0">
                  <a:pos x="connsiteX3" y="connsiteY3"/>
                </a:cxn>
              </a:cxnLst>
              <a:rect l="l" t="t" r="r" b="b"/>
              <a:pathLst>
                <a:path w="128333" h="128333">
                  <a:moveTo>
                    <a:pt x="0" y="0"/>
                  </a:moveTo>
                  <a:lnTo>
                    <a:pt x="128334" y="0"/>
                  </a:lnTo>
                  <a:lnTo>
                    <a:pt x="128334" y="128334"/>
                  </a:lnTo>
                  <a:lnTo>
                    <a:pt x="0" y="128334"/>
                  </a:lnTo>
                  <a:close/>
                </a:path>
              </a:pathLst>
            </a:custGeom>
            <a:solidFill>
              <a:schemeClr val="accent1"/>
            </a:solidFill>
            <a:ln w="67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name="connsiteX0" fmla="*/ 8165 w 128333"/>
                <a:gd name="connsiteY0" fmla="*/ 128334 h 128333"/>
                <a:gd name="connsiteX1" fmla="*/ 120168 w 128333"/>
                <a:gd name="connsiteY1" fmla="*/ 128334 h 128333"/>
                <a:gd name="connsiteX2" fmla="*/ 128334 w 128333"/>
                <a:gd name="connsiteY2" fmla="*/ 120168 h 128333"/>
                <a:gd name="connsiteX3" fmla="*/ 128334 w 128333"/>
                <a:gd name="connsiteY3" fmla="*/ 8165 h 128333"/>
                <a:gd name="connsiteX4" fmla="*/ 120168 w 128333"/>
                <a:gd name="connsiteY4" fmla="*/ 0 h 128333"/>
                <a:gd name="connsiteX5" fmla="*/ 8165 w 128333"/>
                <a:gd name="connsiteY5" fmla="*/ 0 h 128333"/>
                <a:gd name="connsiteX6" fmla="*/ 0 w 128333"/>
                <a:gd name="connsiteY6" fmla="*/ 8165 h 128333"/>
                <a:gd name="connsiteX7" fmla="*/ 0 w 128333"/>
                <a:gd name="connsiteY7" fmla="*/ 120168 h 128333"/>
                <a:gd name="connsiteX8" fmla="*/ 8165 w 128333"/>
                <a:gd name="connsiteY8" fmla="*/ 128334 h 1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33" h="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w="67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name="connsiteX0" fmla="*/ 8165 w 128333"/>
                <a:gd name="connsiteY0" fmla="*/ 128334 h 128333"/>
                <a:gd name="connsiteX1" fmla="*/ 120168 w 128333"/>
                <a:gd name="connsiteY1" fmla="*/ 128334 h 128333"/>
                <a:gd name="connsiteX2" fmla="*/ 128334 w 128333"/>
                <a:gd name="connsiteY2" fmla="*/ 120168 h 128333"/>
                <a:gd name="connsiteX3" fmla="*/ 128334 w 128333"/>
                <a:gd name="connsiteY3" fmla="*/ 8165 h 128333"/>
                <a:gd name="connsiteX4" fmla="*/ 120168 w 128333"/>
                <a:gd name="connsiteY4" fmla="*/ 0 h 128333"/>
                <a:gd name="connsiteX5" fmla="*/ 8165 w 128333"/>
                <a:gd name="connsiteY5" fmla="*/ 0 h 128333"/>
                <a:gd name="connsiteX6" fmla="*/ 0 w 128333"/>
                <a:gd name="connsiteY6" fmla="*/ 8165 h 128333"/>
                <a:gd name="connsiteX7" fmla="*/ 0 w 128333"/>
                <a:gd name="connsiteY7" fmla="*/ 120168 h 128333"/>
                <a:gd name="connsiteX8" fmla="*/ 8165 w 128333"/>
                <a:gd name="connsiteY8" fmla="*/ 128334 h 1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33" h="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w="67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name="connsiteX0" fmla="*/ 8165 w 128333"/>
                <a:gd name="connsiteY0" fmla="*/ 128334 h 128333"/>
                <a:gd name="connsiteX1" fmla="*/ 120168 w 128333"/>
                <a:gd name="connsiteY1" fmla="*/ 128334 h 128333"/>
                <a:gd name="connsiteX2" fmla="*/ 128334 w 128333"/>
                <a:gd name="connsiteY2" fmla="*/ 120168 h 128333"/>
                <a:gd name="connsiteX3" fmla="*/ 128334 w 128333"/>
                <a:gd name="connsiteY3" fmla="*/ 8165 h 128333"/>
                <a:gd name="connsiteX4" fmla="*/ 120168 w 128333"/>
                <a:gd name="connsiteY4" fmla="*/ 0 h 128333"/>
                <a:gd name="connsiteX5" fmla="*/ 8165 w 128333"/>
                <a:gd name="connsiteY5" fmla="*/ 0 h 128333"/>
                <a:gd name="connsiteX6" fmla="*/ 0 w 128333"/>
                <a:gd name="connsiteY6" fmla="*/ 8165 h 128333"/>
                <a:gd name="connsiteX7" fmla="*/ 0 w 128333"/>
                <a:gd name="connsiteY7" fmla="*/ 120168 h 128333"/>
                <a:gd name="connsiteX8" fmla="*/ 8165 w 128333"/>
                <a:gd name="connsiteY8" fmla="*/ 128334 h 12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33" h="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w="67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name="connsiteX0" fmla="*/ 0 w 128333"/>
                <a:gd name="connsiteY0" fmla="*/ 0 h 128333"/>
                <a:gd name="connsiteX1" fmla="*/ 128334 w 128333"/>
                <a:gd name="connsiteY1" fmla="*/ 0 h 128333"/>
                <a:gd name="connsiteX2" fmla="*/ 128334 w 128333"/>
                <a:gd name="connsiteY2" fmla="*/ 128334 h 128333"/>
                <a:gd name="connsiteX3" fmla="*/ 0 w 128333"/>
                <a:gd name="connsiteY3" fmla="*/ 128334 h 128333"/>
              </a:gdLst>
              <a:ahLst/>
              <a:cxnLst>
                <a:cxn ang="0">
                  <a:pos x="connsiteX0" y="connsiteY0"/>
                </a:cxn>
                <a:cxn ang="0">
                  <a:pos x="connsiteX1" y="connsiteY1"/>
                </a:cxn>
                <a:cxn ang="0">
                  <a:pos x="connsiteX2" y="connsiteY2"/>
                </a:cxn>
                <a:cxn ang="0">
                  <a:pos x="connsiteX3" y="connsiteY3"/>
                </a:cxn>
              </a:cxnLst>
              <a:rect l="l" t="t" r="r" b="b"/>
              <a:pathLst>
                <a:path w="128333" h="128333">
                  <a:moveTo>
                    <a:pt x="0" y="0"/>
                  </a:moveTo>
                  <a:lnTo>
                    <a:pt x="128334" y="0"/>
                  </a:lnTo>
                  <a:lnTo>
                    <a:pt x="128334" y="128334"/>
                  </a:lnTo>
                  <a:lnTo>
                    <a:pt x="0" y="128334"/>
                  </a:lnTo>
                  <a:close/>
                </a:path>
              </a:pathLst>
            </a:custGeom>
            <a:solidFill>
              <a:schemeClr val="accent1"/>
            </a:solidFill>
            <a:ln w="678" cap="flat">
              <a:noFill/>
              <a:prstDash val="solid"/>
              <a:miter/>
            </a:ln>
          </p:spPr>
          <p:txBody>
            <a:bodyPr rtlCol="0" anchor="ctr"/>
            <a:lstStyle/>
            <a:p>
              <a:endParaRPr lang="en-U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n-US" sz="2400">
                <a:solidFill>
                  <a:schemeClr val="bg1"/>
                </a:solidFill>
              </a:rPr>
              <a:t>“When”</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n-US" sz="2400">
                <a:solidFill>
                  <a:schemeClr val="bg1"/>
                </a:solidFill>
              </a:rPr>
              <a:t>“Where”</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“What”</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xmlns:p159="http://schemas.microsoft.com/office/powerpoint/2015/09/main">
    <mc:Choice Requires="p159">
      <p:transition spd="slow" advTm="19000">
        <p159:morph option="byObject"/>
      </p:transition>
    </mc:Choice>
    <mc:Fallback xmlns="">
      <p:transition spd="slow" advTm="1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5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25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1084</TotalTime>
  <Words>671</Words>
  <Application>Microsoft Macintosh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Simona Sekerova</cp:lastModifiedBy>
  <cp:revision>164</cp:revision>
  <dcterms:created xsi:type="dcterms:W3CDTF">2021-02-03T12:41:27Z</dcterms:created>
  <dcterms:modified xsi:type="dcterms:W3CDTF">2023-09-08T14:44:59Z</dcterms:modified>
</cp:coreProperties>
</file>